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ooper Hewitt Bold" charset="1" panose="00000000000000000000"/>
      <p:regular r:id="rId17"/>
    </p:embeddedFont>
    <p:embeddedFont>
      <p:font typeface="DM Sans Bold" charset="1" panose="00000000000000000000"/>
      <p:regular r:id="rId18"/>
    </p:embeddedFont>
    <p:embeddedFont>
      <p:font typeface="Cooper Hewitt" charset="1" panose="00000000000000000000"/>
      <p:regular r:id="rId19"/>
    </p:embeddedFont>
    <p:embeddedFont>
      <p:font typeface="Cooper Hewitt Bold Italics"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11.png" Type="http://schemas.openxmlformats.org/officeDocument/2006/relationships/image"/><Relationship Id="rId5" Target="../media/image24.png" Type="http://schemas.openxmlformats.org/officeDocument/2006/relationships/image"/><Relationship Id="rId6" Target="../media/image2.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png" Type="http://schemas.openxmlformats.org/officeDocument/2006/relationships/image"/><Relationship Id="rId12" Target="../media/image23.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11.png" Type="http://schemas.openxmlformats.org/officeDocument/2006/relationships/image"/><Relationship Id="rId9" Target="../media/image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png" Type="http://schemas.openxmlformats.org/officeDocument/2006/relationships/image"/><Relationship Id="rId12" Target="../media/image23.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11.pn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0.png" Type="http://schemas.openxmlformats.org/officeDocument/2006/relationships/image"/><Relationship Id="rId6" Target="../media/image11.png" Type="http://schemas.openxmlformats.org/officeDocument/2006/relationships/image"/><Relationship Id="rId7" Target="../media/image2.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2.png" Type="http://schemas.openxmlformats.org/officeDocument/2006/relationships/image"/><Relationship Id="rId2" Target="../media/image1.jpeg" Type="http://schemas.openxmlformats.org/officeDocument/2006/relationships/image"/><Relationship Id="rId3" Target="../media/image20.png" Type="http://schemas.openxmlformats.org/officeDocument/2006/relationships/image"/><Relationship Id="rId4" Target="../media/image11.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11.png" Type="http://schemas.openxmlformats.org/officeDocument/2006/relationships/image"/><Relationship Id="rId5" Target="../media/image2.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23.png" Type="http://schemas.openxmlformats.org/officeDocument/2006/relationships/image"/><Relationship Id="rId9"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11.png" Type="http://schemas.openxmlformats.org/officeDocument/2006/relationships/image"/><Relationship Id="rId5" Target="../media/image2.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20.png" Type="http://schemas.openxmlformats.org/officeDocument/2006/relationships/image"/><Relationship Id="rId5" Target="../media/image11.png" Type="http://schemas.openxmlformats.org/officeDocument/2006/relationships/image"/><Relationship Id="rId6" Target="../media/image2.png" Type="http://schemas.openxmlformats.org/officeDocument/2006/relationships/image"/><Relationship Id="rId7" Target="../media/image37.png" Type="http://schemas.openxmlformats.org/officeDocument/2006/relationships/image"/><Relationship Id="rId8" Target="../media/image23.png" Type="http://schemas.openxmlformats.org/officeDocument/2006/relationships/image"/><Relationship Id="rId9" Target="../media/image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20.png" Type="http://schemas.openxmlformats.org/officeDocument/2006/relationships/image"/><Relationship Id="rId5" Target="../media/image11.png" Type="http://schemas.openxmlformats.org/officeDocument/2006/relationships/image"/><Relationship Id="rId6" Target="../media/image2.png" Type="http://schemas.openxmlformats.org/officeDocument/2006/relationships/image"/><Relationship Id="rId7" Target="../media/image37.png" Type="http://schemas.openxmlformats.org/officeDocument/2006/relationships/image"/><Relationship Id="rId8"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false" flipV="false" rot="0">
            <a:off x="10957100" y="4368838"/>
            <a:ext cx="7606559" cy="6225603"/>
          </a:xfrm>
          <a:custGeom>
            <a:avLst/>
            <a:gdLst/>
            <a:ahLst/>
            <a:cxnLst/>
            <a:rect r="r" b="b" t="t" l="l"/>
            <a:pathLst>
              <a:path h="6225603" w="7606559">
                <a:moveTo>
                  <a:pt x="0" y="0"/>
                </a:moveTo>
                <a:lnTo>
                  <a:pt x="7606559" y="0"/>
                </a:lnTo>
                <a:lnTo>
                  <a:pt x="7606559" y="6225603"/>
                </a:lnTo>
                <a:lnTo>
                  <a:pt x="0" y="6225603"/>
                </a:lnTo>
                <a:lnTo>
                  <a:pt x="0" y="0"/>
                </a:lnTo>
                <a:close/>
              </a:path>
            </a:pathLst>
          </a:custGeom>
          <a:blipFill>
            <a:blip r:embed="rId3">
              <a:alphaModFix amt="83000"/>
            </a:blip>
            <a:stretch>
              <a:fillRect l="-17800" t="-19829" r="-18031" b="-46132"/>
            </a:stretch>
          </a:blipFill>
        </p:spPr>
      </p:sp>
      <p:sp>
        <p:nvSpPr>
          <p:cNvPr name="Freeform 4" id="4"/>
          <p:cNvSpPr/>
          <p:nvPr/>
        </p:nvSpPr>
        <p:spPr>
          <a:xfrm flipH="false" flipV="false" rot="0">
            <a:off x="0" y="0"/>
            <a:ext cx="10299875" cy="10287000"/>
          </a:xfrm>
          <a:custGeom>
            <a:avLst/>
            <a:gdLst/>
            <a:ahLst/>
            <a:cxnLst/>
            <a:rect r="r" b="b" t="t" l="l"/>
            <a:pathLst>
              <a:path h="10287000" w="10299875">
                <a:moveTo>
                  <a:pt x="0" y="0"/>
                </a:moveTo>
                <a:lnTo>
                  <a:pt x="10299875" y="0"/>
                </a:lnTo>
                <a:lnTo>
                  <a:pt x="10299875" y="10287000"/>
                </a:lnTo>
                <a:lnTo>
                  <a:pt x="0" y="10287000"/>
                </a:lnTo>
                <a:lnTo>
                  <a:pt x="0" y="0"/>
                </a:lnTo>
                <a:close/>
              </a:path>
            </a:pathLst>
          </a:custGeom>
          <a:blipFill>
            <a:blip r:embed="rId4"/>
            <a:stretch>
              <a:fillRect l="0" t="0" r="0" b="0"/>
            </a:stretch>
          </a:blipFill>
        </p:spPr>
      </p:sp>
      <p:sp>
        <p:nvSpPr>
          <p:cNvPr name="Freeform 5" id="5"/>
          <p:cNvSpPr/>
          <p:nvPr/>
        </p:nvSpPr>
        <p:spPr>
          <a:xfrm flipH="false" flipV="false" rot="0">
            <a:off x="1173725" y="1967501"/>
            <a:ext cx="7952424" cy="6351999"/>
          </a:xfrm>
          <a:custGeom>
            <a:avLst/>
            <a:gdLst/>
            <a:ahLst/>
            <a:cxnLst/>
            <a:rect r="r" b="b" t="t" l="l"/>
            <a:pathLst>
              <a:path h="6351999" w="7952424">
                <a:moveTo>
                  <a:pt x="0" y="0"/>
                </a:moveTo>
                <a:lnTo>
                  <a:pt x="7952424" y="0"/>
                </a:lnTo>
                <a:lnTo>
                  <a:pt x="7952424" y="6351998"/>
                </a:lnTo>
                <a:lnTo>
                  <a:pt x="0" y="6351998"/>
                </a:lnTo>
                <a:lnTo>
                  <a:pt x="0" y="0"/>
                </a:lnTo>
                <a:close/>
              </a:path>
            </a:pathLst>
          </a:custGeom>
          <a:blipFill>
            <a:blip r:embed="rId5"/>
            <a:stretch>
              <a:fillRect l="0" t="0" r="0" b="0"/>
            </a:stretch>
          </a:blipFill>
        </p:spPr>
      </p:sp>
      <p:sp>
        <p:nvSpPr>
          <p:cNvPr name="Freeform 6" id="6"/>
          <p:cNvSpPr/>
          <p:nvPr/>
        </p:nvSpPr>
        <p:spPr>
          <a:xfrm flipH="false" flipV="false" rot="0">
            <a:off x="3164964" y="3128092"/>
            <a:ext cx="4946669" cy="4649869"/>
          </a:xfrm>
          <a:custGeom>
            <a:avLst/>
            <a:gdLst/>
            <a:ahLst/>
            <a:cxnLst/>
            <a:rect r="r" b="b" t="t" l="l"/>
            <a:pathLst>
              <a:path h="4649869" w="4946669">
                <a:moveTo>
                  <a:pt x="0" y="0"/>
                </a:moveTo>
                <a:lnTo>
                  <a:pt x="4946669" y="0"/>
                </a:lnTo>
                <a:lnTo>
                  <a:pt x="4946669" y="4649869"/>
                </a:lnTo>
                <a:lnTo>
                  <a:pt x="0" y="4649869"/>
                </a:lnTo>
                <a:lnTo>
                  <a:pt x="0" y="0"/>
                </a:lnTo>
                <a:close/>
              </a:path>
            </a:pathLst>
          </a:custGeom>
          <a:blipFill>
            <a:blip r:embed="rId6"/>
            <a:stretch>
              <a:fillRect l="0" t="0" r="0" b="0"/>
            </a:stretch>
          </a:blipFill>
        </p:spPr>
      </p:sp>
      <p:sp>
        <p:nvSpPr>
          <p:cNvPr name="Freeform 7" id="7"/>
          <p:cNvSpPr/>
          <p:nvPr/>
        </p:nvSpPr>
        <p:spPr>
          <a:xfrm flipH="false" flipV="false" rot="0">
            <a:off x="2523434" y="6562784"/>
            <a:ext cx="1759485" cy="1393240"/>
          </a:xfrm>
          <a:custGeom>
            <a:avLst/>
            <a:gdLst/>
            <a:ahLst/>
            <a:cxnLst/>
            <a:rect r="r" b="b" t="t" l="l"/>
            <a:pathLst>
              <a:path h="1393240" w="1759485">
                <a:moveTo>
                  <a:pt x="0" y="0"/>
                </a:moveTo>
                <a:lnTo>
                  <a:pt x="1759485" y="0"/>
                </a:lnTo>
                <a:lnTo>
                  <a:pt x="1759485" y="1393240"/>
                </a:lnTo>
                <a:lnTo>
                  <a:pt x="0" y="1393240"/>
                </a:lnTo>
                <a:lnTo>
                  <a:pt x="0" y="0"/>
                </a:lnTo>
                <a:close/>
              </a:path>
            </a:pathLst>
          </a:custGeom>
          <a:blipFill>
            <a:blip r:embed="rId7"/>
            <a:stretch>
              <a:fillRect l="0" t="0" r="0" b="0"/>
            </a:stretch>
          </a:blipFill>
        </p:spPr>
      </p:sp>
      <p:sp>
        <p:nvSpPr>
          <p:cNvPr name="Freeform 8" id="8"/>
          <p:cNvSpPr/>
          <p:nvPr/>
        </p:nvSpPr>
        <p:spPr>
          <a:xfrm flipH="false" flipV="false" rot="0">
            <a:off x="2523434" y="3128092"/>
            <a:ext cx="1679320" cy="1586958"/>
          </a:xfrm>
          <a:custGeom>
            <a:avLst/>
            <a:gdLst/>
            <a:ahLst/>
            <a:cxnLst/>
            <a:rect r="r" b="b" t="t" l="l"/>
            <a:pathLst>
              <a:path h="1586958" w="1679320">
                <a:moveTo>
                  <a:pt x="0" y="0"/>
                </a:moveTo>
                <a:lnTo>
                  <a:pt x="1679320" y="0"/>
                </a:lnTo>
                <a:lnTo>
                  <a:pt x="1679320" y="1586957"/>
                </a:lnTo>
                <a:lnTo>
                  <a:pt x="0" y="1586957"/>
                </a:lnTo>
                <a:lnTo>
                  <a:pt x="0" y="0"/>
                </a:lnTo>
                <a:close/>
              </a:path>
            </a:pathLst>
          </a:custGeom>
          <a:blipFill>
            <a:blip r:embed="rId8"/>
            <a:stretch>
              <a:fillRect l="0" t="0" r="0" b="0"/>
            </a:stretch>
          </a:blipFill>
        </p:spPr>
      </p:sp>
      <p:sp>
        <p:nvSpPr>
          <p:cNvPr name="Freeform 9" id="9"/>
          <p:cNvSpPr/>
          <p:nvPr/>
        </p:nvSpPr>
        <p:spPr>
          <a:xfrm flipH="false" flipV="false" rot="0">
            <a:off x="6650293" y="5533684"/>
            <a:ext cx="2236796" cy="2244277"/>
          </a:xfrm>
          <a:custGeom>
            <a:avLst/>
            <a:gdLst/>
            <a:ahLst/>
            <a:cxnLst/>
            <a:rect r="r" b="b" t="t" l="l"/>
            <a:pathLst>
              <a:path h="2244277" w="2236796">
                <a:moveTo>
                  <a:pt x="0" y="0"/>
                </a:moveTo>
                <a:lnTo>
                  <a:pt x="2236795" y="0"/>
                </a:lnTo>
                <a:lnTo>
                  <a:pt x="2236795" y="2244277"/>
                </a:lnTo>
                <a:lnTo>
                  <a:pt x="0" y="2244277"/>
                </a:lnTo>
                <a:lnTo>
                  <a:pt x="0" y="0"/>
                </a:lnTo>
                <a:close/>
              </a:path>
            </a:pathLst>
          </a:custGeom>
          <a:blipFill>
            <a:blip r:embed="rId9"/>
            <a:stretch>
              <a:fillRect l="0" t="0" r="0" b="0"/>
            </a:stretch>
          </a:blipFill>
        </p:spPr>
      </p:sp>
      <p:sp>
        <p:nvSpPr>
          <p:cNvPr name="Freeform 10" id="10"/>
          <p:cNvSpPr/>
          <p:nvPr/>
        </p:nvSpPr>
        <p:spPr>
          <a:xfrm flipH="false" flipV="false" rot="0">
            <a:off x="7189443" y="1204490"/>
            <a:ext cx="1512960" cy="510624"/>
          </a:xfrm>
          <a:custGeom>
            <a:avLst/>
            <a:gdLst/>
            <a:ahLst/>
            <a:cxnLst/>
            <a:rect r="r" b="b" t="t" l="l"/>
            <a:pathLst>
              <a:path h="510624" w="1512960">
                <a:moveTo>
                  <a:pt x="0" y="0"/>
                </a:moveTo>
                <a:lnTo>
                  <a:pt x="1512960" y="0"/>
                </a:lnTo>
                <a:lnTo>
                  <a:pt x="1512960" y="510624"/>
                </a:lnTo>
                <a:lnTo>
                  <a:pt x="0" y="510624"/>
                </a:lnTo>
                <a:lnTo>
                  <a:pt x="0" y="0"/>
                </a:lnTo>
                <a:close/>
              </a:path>
            </a:pathLst>
          </a:custGeom>
          <a:blipFill>
            <a:blip r:embed="rId10"/>
            <a:stretch>
              <a:fillRect l="0" t="0" r="0" b="0"/>
            </a:stretch>
          </a:blipFill>
        </p:spPr>
      </p:sp>
      <p:sp>
        <p:nvSpPr>
          <p:cNvPr name="Freeform 11" id="11"/>
          <p:cNvSpPr/>
          <p:nvPr/>
        </p:nvSpPr>
        <p:spPr>
          <a:xfrm flipH="false" flipV="false" rot="0">
            <a:off x="7189443" y="1854457"/>
            <a:ext cx="1512960" cy="510624"/>
          </a:xfrm>
          <a:custGeom>
            <a:avLst/>
            <a:gdLst/>
            <a:ahLst/>
            <a:cxnLst/>
            <a:rect r="r" b="b" t="t" l="l"/>
            <a:pathLst>
              <a:path h="510624" w="1512960">
                <a:moveTo>
                  <a:pt x="0" y="0"/>
                </a:moveTo>
                <a:lnTo>
                  <a:pt x="1512960" y="0"/>
                </a:lnTo>
                <a:lnTo>
                  <a:pt x="1512960" y="510624"/>
                </a:lnTo>
                <a:lnTo>
                  <a:pt x="0" y="510624"/>
                </a:lnTo>
                <a:lnTo>
                  <a:pt x="0" y="0"/>
                </a:lnTo>
                <a:close/>
              </a:path>
            </a:pathLst>
          </a:custGeom>
          <a:blipFill>
            <a:blip r:embed="rId10"/>
            <a:stretch>
              <a:fillRect l="0" t="0" r="0" b="0"/>
            </a:stretch>
          </a:blipFill>
        </p:spPr>
      </p:sp>
      <p:sp>
        <p:nvSpPr>
          <p:cNvPr name="Freeform 12" id="12"/>
          <p:cNvSpPr/>
          <p:nvPr/>
        </p:nvSpPr>
        <p:spPr>
          <a:xfrm flipH="false" flipV="false" rot="0">
            <a:off x="14090833" y="970967"/>
            <a:ext cx="3251579" cy="1394114"/>
          </a:xfrm>
          <a:custGeom>
            <a:avLst/>
            <a:gdLst/>
            <a:ahLst/>
            <a:cxnLst/>
            <a:rect r="r" b="b" t="t" l="l"/>
            <a:pathLst>
              <a:path h="1394114" w="3251579">
                <a:moveTo>
                  <a:pt x="0" y="0"/>
                </a:moveTo>
                <a:lnTo>
                  <a:pt x="3251578" y="0"/>
                </a:lnTo>
                <a:lnTo>
                  <a:pt x="3251578" y="1394114"/>
                </a:lnTo>
                <a:lnTo>
                  <a:pt x="0" y="1394114"/>
                </a:lnTo>
                <a:lnTo>
                  <a:pt x="0" y="0"/>
                </a:lnTo>
                <a:close/>
              </a:path>
            </a:pathLst>
          </a:custGeom>
          <a:blipFill>
            <a:blip r:embed="rId11"/>
            <a:stretch>
              <a:fillRect l="0" t="0" r="0" b="0"/>
            </a:stretch>
          </a:blipFill>
        </p:spPr>
      </p:sp>
      <p:sp>
        <p:nvSpPr>
          <p:cNvPr name="Freeform 13" id="13"/>
          <p:cNvSpPr/>
          <p:nvPr/>
        </p:nvSpPr>
        <p:spPr>
          <a:xfrm flipH="false" flipV="false" rot="0">
            <a:off x="16325460" y="1367073"/>
            <a:ext cx="601902" cy="601902"/>
          </a:xfrm>
          <a:custGeom>
            <a:avLst/>
            <a:gdLst/>
            <a:ahLst/>
            <a:cxnLst/>
            <a:rect r="r" b="b" t="t" l="l"/>
            <a:pathLst>
              <a:path h="601902" w="601902">
                <a:moveTo>
                  <a:pt x="0" y="0"/>
                </a:moveTo>
                <a:lnTo>
                  <a:pt x="601902" y="0"/>
                </a:lnTo>
                <a:lnTo>
                  <a:pt x="601902" y="601902"/>
                </a:lnTo>
                <a:lnTo>
                  <a:pt x="0" y="601902"/>
                </a:lnTo>
                <a:lnTo>
                  <a:pt x="0" y="0"/>
                </a:lnTo>
                <a:close/>
              </a:path>
            </a:pathLst>
          </a:custGeom>
          <a:blipFill>
            <a:blip r:embed="rId12"/>
            <a:stretch>
              <a:fillRect l="0" t="0" r="0" b="0"/>
            </a:stretch>
          </a:blipFill>
        </p:spPr>
      </p:sp>
      <p:sp>
        <p:nvSpPr>
          <p:cNvPr name="Freeform 14" id="14"/>
          <p:cNvSpPr/>
          <p:nvPr/>
        </p:nvSpPr>
        <p:spPr>
          <a:xfrm flipH="false" flipV="false" rot="0">
            <a:off x="1501397" y="1204490"/>
            <a:ext cx="1162044" cy="1160591"/>
          </a:xfrm>
          <a:custGeom>
            <a:avLst/>
            <a:gdLst/>
            <a:ahLst/>
            <a:cxnLst/>
            <a:rect r="r" b="b" t="t" l="l"/>
            <a:pathLst>
              <a:path h="1160591" w="1162044">
                <a:moveTo>
                  <a:pt x="0" y="0"/>
                </a:moveTo>
                <a:lnTo>
                  <a:pt x="1162043" y="0"/>
                </a:lnTo>
                <a:lnTo>
                  <a:pt x="1162043" y="1160591"/>
                </a:lnTo>
                <a:lnTo>
                  <a:pt x="0" y="1160591"/>
                </a:lnTo>
                <a:lnTo>
                  <a:pt x="0" y="0"/>
                </a:lnTo>
                <a:close/>
              </a:path>
            </a:pathLst>
          </a:custGeom>
          <a:blipFill>
            <a:blip r:embed="rId13"/>
            <a:stretch>
              <a:fillRect l="0" t="0" r="0" b="0"/>
            </a:stretch>
          </a:blipFill>
        </p:spPr>
      </p:sp>
      <p:sp>
        <p:nvSpPr>
          <p:cNvPr name="Freeform 15" id="15"/>
          <p:cNvSpPr/>
          <p:nvPr/>
        </p:nvSpPr>
        <p:spPr>
          <a:xfrm flipH="false" flipV="false" rot="0">
            <a:off x="-942173" y="4195819"/>
            <a:ext cx="2807943" cy="1895361"/>
          </a:xfrm>
          <a:custGeom>
            <a:avLst/>
            <a:gdLst/>
            <a:ahLst/>
            <a:cxnLst/>
            <a:rect r="r" b="b" t="t" l="l"/>
            <a:pathLst>
              <a:path h="1895361" w="2807943">
                <a:moveTo>
                  <a:pt x="0" y="0"/>
                </a:moveTo>
                <a:lnTo>
                  <a:pt x="2807943" y="0"/>
                </a:lnTo>
                <a:lnTo>
                  <a:pt x="2807943" y="1895362"/>
                </a:lnTo>
                <a:lnTo>
                  <a:pt x="0" y="1895362"/>
                </a:lnTo>
                <a:lnTo>
                  <a:pt x="0" y="0"/>
                </a:lnTo>
                <a:close/>
              </a:path>
            </a:pathLst>
          </a:custGeom>
          <a:blipFill>
            <a:blip r:embed="rId14"/>
            <a:stretch>
              <a:fillRect l="0" t="0" r="0" b="0"/>
            </a:stretch>
          </a:blipFill>
        </p:spPr>
      </p:sp>
      <p:sp>
        <p:nvSpPr>
          <p:cNvPr name="Freeform 16" id="16"/>
          <p:cNvSpPr/>
          <p:nvPr/>
        </p:nvSpPr>
        <p:spPr>
          <a:xfrm flipH="false" flipV="false" rot="0">
            <a:off x="10038271" y="6758107"/>
            <a:ext cx="4626349" cy="1561393"/>
          </a:xfrm>
          <a:custGeom>
            <a:avLst/>
            <a:gdLst/>
            <a:ahLst/>
            <a:cxnLst/>
            <a:rect r="r" b="b" t="t" l="l"/>
            <a:pathLst>
              <a:path h="1561393" w="4626349">
                <a:moveTo>
                  <a:pt x="0" y="0"/>
                </a:moveTo>
                <a:lnTo>
                  <a:pt x="4626349" y="0"/>
                </a:lnTo>
                <a:lnTo>
                  <a:pt x="4626349" y="1561392"/>
                </a:lnTo>
                <a:lnTo>
                  <a:pt x="0" y="1561392"/>
                </a:lnTo>
                <a:lnTo>
                  <a:pt x="0" y="0"/>
                </a:lnTo>
                <a:close/>
              </a:path>
            </a:pathLst>
          </a:custGeom>
          <a:blipFill>
            <a:blip r:embed="rId15"/>
            <a:stretch>
              <a:fillRect l="0" t="0" r="0" b="0"/>
            </a:stretch>
          </a:blipFill>
        </p:spPr>
      </p:sp>
      <p:sp>
        <p:nvSpPr>
          <p:cNvPr name="TextBox 17" id="17"/>
          <p:cNvSpPr txBox="true"/>
          <p:nvPr/>
        </p:nvSpPr>
        <p:spPr>
          <a:xfrm rot="0">
            <a:off x="9783374" y="4550938"/>
            <a:ext cx="6287188" cy="1613465"/>
          </a:xfrm>
          <a:prstGeom prst="rect">
            <a:avLst/>
          </a:prstGeom>
        </p:spPr>
        <p:txBody>
          <a:bodyPr anchor="t" rtlCol="false" tIns="0" lIns="0" bIns="0" rIns="0">
            <a:spAutoFit/>
          </a:bodyPr>
          <a:lstStyle/>
          <a:p>
            <a:pPr algn="l">
              <a:lnSpc>
                <a:spcPts val="9931"/>
              </a:lnSpc>
            </a:pPr>
            <a:r>
              <a:rPr lang="en-US" sz="10031" b="true">
                <a:solidFill>
                  <a:srgbClr val="403F41"/>
                </a:solidFill>
                <a:latin typeface="Cooper Hewitt Bold"/>
                <a:ea typeface="Cooper Hewitt Bold"/>
                <a:cs typeface="Cooper Hewitt Bold"/>
                <a:sym typeface="Cooper Hewitt Bold"/>
              </a:rPr>
              <a:t>Analysis</a:t>
            </a:r>
          </a:p>
        </p:txBody>
      </p:sp>
      <p:sp>
        <p:nvSpPr>
          <p:cNvPr name="TextBox 18" id="18"/>
          <p:cNvSpPr txBox="true"/>
          <p:nvPr/>
        </p:nvSpPr>
        <p:spPr>
          <a:xfrm rot="0">
            <a:off x="9783374" y="3385267"/>
            <a:ext cx="8249729" cy="1633902"/>
          </a:xfrm>
          <a:prstGeom prst="rect">
            <a:avLst/>
          </a:prstGeom>
        </p:spPr>
        <p:txBody>
          <a:bodyPr anchor="t" rtlCol="false" tIns="0" lIns="0" bIns="0" rIns="0">
            <a:spAutoFit/>
          </a:bodyPr>
          <a:lstStyle/>
          <a:p>
            <a:pPr algn="l">
              <a:lnSpc>
                <a:spcPts val="12285"/>
              </a:lnSpc>
            </a:pPr>
            <a:r>
              <a:rPr lang="en-US" sz="12409" b="true">
                <a:solidFill>
                  <a:srgbClr val="56849E"/>
                </a:solidFill>
                <a:latin typeface="DM Sans Bold"/>
                <a:ea typeface="DM Sans Bold"/>
                <a:cs typeface="DM Sans Bold"/>
                <a:sym typeface="DM Sans Bold"/>
              </a:rPr>
              <a:t>Financial</a:t>
            </a:r>
          </a:p>
        </p:txBody>
      </p:sp>
      <p:sp>
        <p:nvSpPr>
          <p:cNvPr name="TextBox 19" id="19"/>
          <p:cNvSpPr txBox="true"/>
          <p:nvPr/>
        </p:nvSpPr>
        <p:spPr>
          <a:xfrm rot="0">
            <a:off x="10617340" y="7124974"/>
            <a:ext cx="2373587" cy="356665"/>
          </a:xfrm>
          <a:prstGeom prst="rect">
            <a:avLst/>
          </a:prstGeom>
        </p:spPr>
        <p:txBody>
          <a:bodyPr anchor="t" rtlCol="false" tIns="0" lIns="0" bIns="0" rIns="0">
            <a:spAutoFit/>
          </a:bodyPr>
          <a:lstStyle/>
          <a:p>
            <a:pPr algn="l">
              <a:lnSpc>
                <a:spcPts val="2194"/>
              </a:lnSpc>
            </a:pPr>
            <a:r>
              <a:rPr lang="en-US" sz="2216" b="true">
                <a:solidFill>
                  <a:srgbClr val="403F41"/>
                </a:solidFill>
                <a:latin typeface="Cooper Hewitt Bold"/>
                <a:ea typeface="Cooper Hewitt Bold"/>
                <a:cs typeface="Cooper Hewitt Bold"/>
                <a:sym typeface="Cooper Hewitt Bold"/>
              </a:rPr>
              <a:t>Presented By :</a:t>
            </a:r>
          </a:p>
        </p:txBody>
      </p:sp>
      <p:sp>
        <p:nvSpPr>
          <p:cNvPr name="TextBox 20" id="20"/>
          <p:cNvSpPr txBox="true"/>
          <p:nvPr/>
        </p:nvSpPr>
        <p:spPr>
          <a:xfrm rot="0">
            <a:off x="10617340" y="7462590"/>
            <a:ext cx="4047280" cy="470930"/>
          </a:xfrm>
          <a:prstGeom prst="rect">
            <a:avLst/>
          </a:prstGeom>
        </p:spPr>
        <p:txBody>
          <a:bodyPr anchor="t" rtlCol="false" tIns="0" lIns="0" bIns="0" rIns="0">
            <a:spAutoFit/>
          </a:bodyPr>
          <a:lstStyle/>
          <a:p>
            <a:pPr algn="l">
              <a:lnSpc>
                <a:spcPts val="2936"/>
              </a:lnSpc>
            </a:pPr>
            <a:r>
              <a:rPr lang="en-US" sz="2966" b="true">
                <a:solidFill>
                  <a:srgbClr val="403F41"/>
                </a:solidFill>
                <a:latin typeface="Cooper Hewitt Bold"/>
                <a:ea typeface="Cooper Hewitt Bold"/>
                <a:cs typeface="Cooper Hewitt Bold"/>
                <a:sym typeface="Cooper Hewitt Bold"/>
              </a:rPr>
              <a:t>Shiva Kashyap</a:t>
            </a:r>
          </a:p>
        </p:txBody>
      </p:sp>
      <p:sp>
        <p:nvSpPr>
          <p:cNvPr name="Freeform 21" id="21"/>
          <p:cNvSpPr/>
          <p:nvPr/>
        </p:nvSpPr>
        <p:spPr>
          <a:xfrm flipH="false" flipV="false" rot="0">
            <a:off x="9980921" y="1629108"/>
            <a:ext cx="3010005" cy="1758655"/>
          </a:xfrm>
          <a:custGeom>
            <a:avLst/>
            <a:gdLst/>
            <a:ahLst/>
            <a:cxnLst/>
            <a:rect r="r" b="b" t="t" l="l"/>
            <a:pathLst>
              <a:path h="1758655" w="3010005">
                <a:moveTo>
                  <a:pt x="0" y="0"/>
                </a:moveTo>
                <a:lnTo>
                  <a:pt x="3010006" y="0"/>
                </a:lnTo>
                <a:lnTo>
                  <a:pt x="3010006" y="1758655"/>
                </a:lnTo>
                <a:lnTo>
                  <a:pt x="0" y="1758655"/>
                </a:lnTo>
                <a:lnTo>
                  <a:pt x="0" y="0"/>
                </a:lnTo>
                <a:close/>
              </a:path>
            </a:pathLst>
          </a:custGeom>
          <a:blipFill>
            <a:blip r:embed="rId1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false" flipV="false" rot="0">
            <a:off x="865360" y="331643"/>
            <a:ext cx="3251579" cy="1394114"/>
          </a:xfrm>
          <a:custGeom>
            <a:avLst/>
            <a:gdLst/>
            <a:ahLst/>
            <a:cxnLst/>
            <a:rect r="r" b="b" t="t" l="l"/>
            <a:pathLst>
              <a:path h="1394114" w="3251579">
                <a:moveTo>
                  <a:pt x="0" y="0"/>
                </a:moveTo>
                <a:lnTo>
                  <a:pt x="3251578" y="0"/>
                </a:lnTo>
                <a:lnTo>
                  <a:pt x="3251578" y="1394114"/>
                </a:lnTo>
                <a:lnTo>
                  <a:pt x="0" y="1394114"/>
                </a:lnTo>
                <a:lnTo>
                  <a:pt x="0" y="0"/>
                </a:lnTo>
                <a:close/>
              </a:path>
            </a:pathLst>
          </a:custGeom>
          <a:blipFill>
            <a:blip r:embed="rId3"/>
            <a:stretch>
              <a:fillRect l="0" t="0" r="0" b="0"/>
            </a:stretch>
          </a:blipFill>
        </p:spPr>
      </p:sp>
      <p:sp>
        <p:nvSpPr>
          <p:cNvPr name="Freeform 4" id="4"/>
          <p:cNvSpPr/>
          <p:nvPr/>
        </p:nvSpPr>
        <p:spPr>
          <a:xfrm flipH="false" flipV="false" rot="0">
            <a:off x="3099986" y="727749"/>
            <a:ext cx="601902" cy="601902"/>
          </a:xfrm>
          <a:custGeom>
            <a:avLst/>
            <a:gdLst/>
            <a:ahLst/>
            <a:cxnLst/>
            <a:rect r="r" b="b" t="t" l="l"/>
            <a:pathLst>
              <a:path h="601902" w="601902">
                <a:moveTo>
                  <a:pt x="0" y="0"/>
                </a:moveTo>
                <a:lnTo>
                  <a:pt x="601902" y="0"/>
                </a:lnTo>
                <a:lnTo>
                  <a:pt x="601902" y="601902"/>
                </a:lnTo>
                <a:lnTo>
                  <a:pt x="0" y="601902"/>
                </a:lnTo>
                <a:lnTo>
                  <a:pt x="0" y="0"/>
                </a:lnTo>
                <a:close/>
              </a:path>
            </a:pathLst>
          </a:custGeom>
          <a:blipFill>
            <a:blip r:embed="rId4"/>
            <a:stretch>
              <a:fillRect l="0" t="0" r="0" b="0"/>
            </a:stretch>
          </a:blipFill>
        </p:spPr>
      </p:sp>
      <p:sp>
        <p:nvSpPr>
          <p:cNvPr name="TextBox 5" id="5"/>
          <p:cNvSpPr txBox="true"/>
          <p:nvPr/>
        </p:nvSpPr>
        <p:spPr>
          <a:xfrm rot="0">
            <a:off x="574254" y="1601932"/>
            <a:ext cx="9394531" cy="1142339"/>
          </a:xfrm>
          <a:prstGeom prst="rect">
            <a:avLst/>
          </a:prstGeom>
        </p:spPr>
        <p:txBody>
          <a:bodyPr anchor="t" rtlCol="false" tIns="0" lIns="0" bIns="0" rIns="0">
            <a:spAutoFit/>
          </a:bodyPr>
          <a:lstStyle/>
          <a:p>
            <a:pPr algn="l">
              <a:lnSpc>
                <a:spcPts val="7361"/>
              </a:lnSpc>
            </a:pPr>
            <a:r>
              <a:rPr lang="en-US" b="true" sz="6692" i="true" u="sng">
                <a:solidFill>
                  <a:srgbClr val="403F41"/>
                </a:solidFill>
                <a:latin typeface="Cooper Hewitt Bold Italics"/>
                <a:ea typeface="Cooper Hewitt Bold Italics"/>
                <a:cs typeface="Cooper Hewitt Bold Italics"/>
                <a:sym typeface="Cooper Hewitt Bold Italics"/>
              </a:rPr>
              <a:t>Conclusion</a:t>
            </a:r>
          </a:p>
        </p:txBody>
      </p:sp>
      <p:sp>
        <p:nvSpPr>
          <p:cNvPr name="Freeform 6" id="6"/>
          <p:cNvSpPr/>
          <p:nvPr/>
        </p:nvSpPr>
        <p:spPr>
          <a:xfrm flipH="false" flipV="false" rot="0">
            <a:off x="8653955" y="265339"/>
            <a:ext cx="9634045" cy="9622002"/>
          </a:xfrm>
          <a:custGeom>
            <a:avLst/>
            <a:gdLst/>
            <a:ahLst/>
            <a:cxnLst/>
            <a:rect r="r" b="b" t="t" l="l"/>
            <a:pathLst>
              <a:path h="9622002" w="9634045">
                <a:moveTo>
                  <a:pt x="0" y="0"/>
                </a:moveTo>
                <a:lnTo>
                  <a:pt x="9634045" y="0"/>
                </a:lnTo>
                <a:lnTo>
                  <a:pt x="9634045" y="9622002"/>
                </a:lnTo>
                <a:lnTo>
                  <a:pt x="0" y="9622002"/>
                </a:lnTo>
                <a:lnTo>
                  <a:pt x="0" y="0"/>
                </a:lnTo>
                <a:close/>
              </a:path>
            </a:pathLst>
          </a:custGeom>
          <a:blipFill>
            <a:blip r:embed="rId5"/>
            <a:stretch>
              <a:fillRect l="0" t="0" r="0" b="0"/>
            </a:stretch>
          </a:blipFill>
        </p:spPr>
      </p:sp>
      <p:sp>
        <p:nvSpPr>
          <p:cNvPr name="Freeform 7" id="7"/>
          <p:cNvSpPr/>
          <p:nvPr/>
        </p:nvSpPr>
        <p:spPr>
          <a:xfrm flipH="false" flipV="false" rot="0">
            <a:off x="12440502" y="6126811"/>
            <a:ext cx="6058644" cy="4160189"/>
          </a:xfrm>
          <a:custGeom>
            <a:avLst/>
            <a:gdLst/>
            <a:ahLst/>
            <a:cxnLst/>
            <a:rect r="r" b="b" t="t" l="l"/>
            <a:pathLst>
              <a:path h="4160189" w="6058644">
                <a:moveTo>
                  <a:pt x="0" y="0"/>
                </a:moveTo>
                <a:lnTo>
                  <a:pt x="6058644" y="0"/>
                </a:lnTo>
                <a:lnTo>
                  <a:pt x="6058644" y="4160189"/>
                </a:lnTo>
                <a:lnTo>
                  <a:pt x="0" y="4160189"/>
                </a:lnTo>
                <a:lnTo>
                  <a:pt x="0" y="0"/>
                </a:lnTo>
                <a:close/>
              </a:path>
            </a:pathLst>
          </a:custGeom>
          <a:blipFill>
            <a:blip r:embed="rId6"/>
            <a:stretch>
              <a:fillRect l="-17800" t="-23636" r="-18031" b="-74181"/>
            </a:stretch>
          </a:blipFill>
        </p:spPr>
      </p:sp>
      <p:sp>
        <p:nvSpPr>
          <p:cNvPr name="Freeform 8" id="8"/>
          <p:cNvSpPr/>
          <p:nvPr/>
        </p:nvSpPr>
        <p:spPr>
          <a:xfrm flipH="false" flipV="false" rot="0">
            <a:off x="9344507" y="1028700"/>
            <a:ext cx="7235165" cy="5851440"/>
          </a:xfrm>
          <a:custGeom>
            <a:avLst/>
            <a:gdLst/>
            <a:ahLst/>
            <a:cxnLst/>
            <a:rect r="r" b="b" t="t" l="l"/>
            <a:pathLst>
              <a:path h="5851440" w="7235165">
                <a:moveTo>
                  <a:pt x="0" y="0"/>
                </a:moveTo>
                <a:lnTo>
                  <a:pt x="7235165" y="0"/>
                </a:lnTo>
                <a:lnTo>
                  <a:pt x="7235165" y="5851440"/>
                </a:lnTo>
                <a:lnTo>
                  <a:pt x="0" y="5851440"/>
                </a:lnTo>
                <a:lnTo>
                  <a:pt x="0" y="0"/>
                </a:lnTo>
                <a:close/>
              </a:path>
            </a:pathLst>
          </a:custGeom>
          <a:blipFill>
            <a:blip r:embed="rId7"/>
            <a:stretch>
              <a:fillRect l="0" t="0" r="0" b="0"/>
            </a:stretch>
          </a:blipFill>
        </p:spPr>
      </p:sp>
      <p:sp>
        <p:nvSpPr>
          <p:cNvPr name="Freeform 9" id="9"/>
          <p:cNvSpPr/>
          <p:nvPr/>
        </p:nvSpPr>
        <p:spPr>
          <a:xfrm flipH="false" flipV="false" rot="0">
            <a:off x="11935075" y="3683109"/>
            <a:ext cx="4644596" cy="3197030"/>
          </a:xfrm>
          <a:custGeom>
            <a:avLst/>
            <a:gdLst/>
            <a:ahLst/>
            <a:cxnLst/>
            <a:rect r="r" b="b" t="t" l="l"/>
            <a:pathLst>
              <a:path h="3197030" w="4644596">
                <a:moveTo>
                  <a:pt x="0" y="0"/>
                </a:moveTo>
                <a:lnTo>
                  <a:pt x="4644597" y="0"/>
                </a:lnTo>
                <a:lnTo>
                  <a:pt x="4644597" y="3197031"/>
                </a:lnTo>
                <a:lnTo>
                  <a:pt x="0" y="3197031"/>
                </a:lnTo>
                <a:lnTo>
                  <a:pt x="0" y="0"/>
                </a:lnTo>
                <a:close/>
              </a:path>
            </a:pathLst>
          </a:custGeom>
          <a:blipFill>
            <a:blip r:embed="rId8"/>
            <a:stretch>
              <a:fillRect l="0" t="0" r="0" b="0"/>
            </a:stretch>
          </a:blipFill>
        </p:spPr>
      </p:sp>
      <p:sp>
        <p:nvSpPr>
          <p:cNvPr name="TextBox 10" id="10"/>
          <p:cNvSpPr txBox="true"/>
          <p:nvPr/>
        </p:nvSpPr>
        <p:spPr>
          <a:xfrm rot="0">
            <a:off x="315258" y="2620446"/>
            <a:ext cx="8704802" cy="6461772"/>
          </a:xfrm>
          <a:prstGeom prst="rect">
            <a:avLst/>
          </a:prstGeom>
        </p:spPr>
        <p:txBody>
          <a:bodyPr anchor="t" rtlCol="false" tIns="0" lIns="0" bIns="0" rIns="0">
            <a:spAutoFit/>
          </a:bodyPr>
          <a:lstStyle/>
          <a:p>
            <a:pPr algn="l">
              <a:lnSpc>
                <a:spcPts val="3610"/>
              </a:lnSpc>
            </a:pPr>
            <a:r>
              <a:rPr lang="en-US" sz="2578">
                <a:solidFill>
                  <a:srgbClr val="403F41"/>
                </a:solidFill>
                <a:latin typeface="Cooper Hewitt"/>
                <a:ea typeface="Cooper Hewitt"/>
                <a:cs typeface="Cooper Hewitt"/>
                <a:sym typeface="Cooper Hewitt"/>
              </a:rPr>
              <a:t>By combining insights from both the Credit Card Transaction and Customer dashboards, it is clear that strong revenue performance (₹55M total revenue) is driven by high transaction volume (10.11K transactions), significant interest income (₹7.84M), and a large, diversified customer base (973K customers). Blue and Silver card types, swipe transactions, and essential spending categories such as bills and entertainment contribute the most to revenue. Customer analytics further show that higher-income, graduate, and working professional segments across key states are the primary value drivers. Overall, integrating transaction trends with customer behavior enables data-driven strategies for revenue growth, customer segmentation, and risk management.</a:t>
            </a:r>
          </a:p>
        </p:txBody>
      </p:sp>
      <p:sp>
        <p:nvSpPr>
          <p:cNvPr name="Freeform 11" id="11"/>
          <p:cNvSpPr/>
          <p:nvPr/>
        </p:nvSpPr>
        <p:spPr>
          <a:xfrm flipH="false" flipV="false" rot="0">
            <a:off x="2633632" y="9258300"/>
            <a:ext cx="4068055" cy="640719"/>
          </a:xfrm>
          <a:custGeom>
            <a:avLst/>
            <a:gdLst/>
            <a:ahLst/>
            <a:cxnLst/>
            <a:rect r="r" b="b" t="t" l="l"/>
            <a:pathLst>
              <a:path h="640719" w="4068055">
                <a:moveTo>
                  <a:pt x="0" y="0"/>
                </a:moveTo>
                <a:lnTo>
                  <a:pt x="4068055" y="0"/>
                </a:lnTo>
                <a:lnTo>
                  <a:pt x="4068055" y="640719"/>
                </a:lnTo>
                <a:lnTo>
                  <a:pt x="0" y="640719"/>
                </a:lnTo>
                <a:lnTo>
                  <a:pt x="0" y="0"/>
                </a:lnTo>
                <a:close/>
              </a:path>
            </a:pathLst>
          </a:custGeom>
          <a:blipFill>
            <a:blip r:embed="rId9"/>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false" flipV="false" rot="0">
            <a:off x="10287553" y="5453026"/>
            <a:ext cx="7606559" cy="6225603"/>
          </a:xfrm>
          <a:custGeom>
            <a:avLst/>
            <a:gdLst/>
            <a:ahLst/>
            <a:cxnLst/>
            <a:rect r="r" b="b" t="t" l="l"/>
            <a:pathLst>
              <a:path h="6225603" w="7606559">
                <a:moveTo>
                  <a:pt x="0" y="0"/>
                </a:moveTo>
                <a:lnTo>
                  <a:pt x="7606559" y="0"/>
                </a:lnTo>
                <a:lnTo>
                  <a:pt x="7606559" y="6225604"/>
                </a:lnTo>
                <a:lnTo>
                  <a:pt x="0" y="6225604"/>
                </a:lnTo>
                <a:lnTo>
                  <a:pt x="0" y="0"/>
                </a:lnTo>
                <a:close/>
              </a:path>
            </a:pathLst>
          </a:custGeom>
          <a:blipFill>
            <a:blip r:embed="rId3">
              <a:alphaModFix amt="83000"/>
            </a:blip>
            <a:stretch>
              <a:fillRect l="-17800" t="-19829" r="-18031" b="-46132"/>
            </a:stretch>
          </a:blipFill>
        </p:spPr>
      </p:sp>
      <p:sp>
        <p:nvSpPr>
          <p:cNvPr name="Freeform 4" id="4"/>
          <p:cNvSpPr/>
          <p:nvPr/>
        </p:nvSpPr>
        <p:spPr>
          <a:xfrm flipH="false" flipV="false" rot="0">
            <a:off x="0" y="0"/>
            <a:ext cx="10299875" cy="10287000"/>
          </a:xfrm>
          <a:custGeom>
            <a:avLst/>
            <a:gdLst/>
            <a:ahLst/>
            <a:cxnLst/>
            <a:rect r="r" b="b" t="t" l="l"/>
            <a:pathLst>
              <a:path h="10287000" w="10299875">
                <a:moveTo>
                  <a:pt x="0" y="0"/>
                </a:moveTo>
                <a:lnTo>
                  <a:pt x="10299875" y="0"/>
                </a:lnTo>
                <a:lnTo>
                  <a:pt x="10299875" y="10287000"/>
                </a:lnTo>
                <a:lnTo>
                  <a:pt x="0" y="10287000"/>
                </a:lnTo>
                <a:lnTo>
                  <a:pt x="0" y="0"/>
                </a:lnTo>
                <a:close/>
              </a:path>
            </a:pathLst>
          </a:custGeom>
          <a:blipFill>
            <a:blip r:embed="rId4"/>
            <a:stretch>
              <a:fillRect l="0" t="0" r="0" b="0"/>
            </a:stretch>
          </a:blipFill>
        </p:spPr>
      </p:sp>
      <p:sp>
        <p:nvSpPr>
          <p:cNvPr name="Freeform 5" id="5"/>
          <p:cNvSpPr/>
          <p:nvPr/>
        </p:nvSpPr>
        <p:spPr>
          <a:xfrm flipH="false" flipV="false" rot="0">
            <a:off x="1173725" y="1967501"/>
            <a:ext cx="7952424" cy="6351999"/>
          </a:xfrm>
          <a:custGeom>
            <a:avLst/>
            <a:gdLst/>
            <a:ahLst/>
            <a:cxnLst/>
            <a:rect r="r" b="b" t="t" l="l"/>
            <a:pathLst>
              <a:path h="6351999" w="7952424">
                <a:moveTo>
                  <a:pt x="0" y="0"/>
                </a:moveTo>
                <a:lnTo>
                  <a:pt x="7952424" y="0"/>
                </a:lnTo>
                <a:lnTo>
                  <a:pt x="7952424" y="6351998"/>
                </a:lnTo>
                <a:lnTo>
                  <a:pt x="0" y="6351998"/>
                </a:lnTo>
                <a:lnTo>
                  <a:pt x="0" y="0"/>
                </a:lnTo>
                <a:close/>
              </a:path>
            </a:pathLst>
          </a:custGeom>
          <a:blipFill>
            <a:blip r:embed="rId5"/>
            <a:stretch>
              <a:fillRect l="0" t="0" r="0" b="0"/>
            </a:stretch>
          </a:blipFill>
        </p:spPr>
      </p:sp>
      <p:sp>
        <p:nvSpPr>
          <p:cNvPr name="Freeform 6" id="6"/>
          <p:cNvSpPr/>
          <p:nvPr/>
        </p:nvSpPr>
        <p:spPr>
          <a:xfrm flipH="false" flipV="false" rot="0">
            <a:off x="3164964" y="3128092"/>
            <a:ext cx="4946669" cy="4649869"/>
          </a:xfrm>
          <a:custGeom>
            <a:avLst/>
            <a:gdLst/>
            <a:ahLst/>
            <a:cxnLst/>
            <a:rect r="r" b="b" t="t" l="l"/>
            <a:pathLst>
              <a:path h="4649869" w="4946669">
                <a:moveTo>
                  <a:pt x="0" y="0"/>
                </a:moveTo>
                <a:lnTo>
                  <a:pt x="4946669" y="0"/>
                </a:lnTo>
                <a:lnTo>
                  <a:pt x="4946669" y="4649869"/>
                </a:lnTo>
                <a:lnTo>
                  <a:pt x="0" y="4649869"/>
                </a:lnTo>
                <a:lnTo>
                  <a:pt x="0" y="0"/>
                </a:lnTo>
                <a:close/>
              </a:path>
            </a:pathLst>
          </a:custGeom>
          <a:blipFill>
            <a:blip r:embed="rId6"/>
            <a:stretch>
              <a:fillRect l="0" t="0" r="0" b="0"/>
            </a:stretch>
          </a:blipFill>
        </p:spPr>
      </p:sp>
      <p:sp>
        <p:nvSpPr>
          <p:cNvPr name="Freeform 7" id="7"/>
          <p:cNvSpPr/>
          <p:nvPr/>
        </p:nvSpPr>
        <p:spPr>
          <a:xfrm flipH="false" flipV="false" rot="0">
            <a:off x="2523434" y="6562784"/>
            <a:ext cx="1759485" cy="1393240"/>
          </a:xfrm>
          <a:custGeom>
            <a:avLst/>
            <a:gdLst/>
            <a:ahLst/>
            <a:cxnLst/>
            <a:rect r="r" b="b" t="t" l="l"/>
            <a:pathLst>
              <a:path h="1393240" w="1759485">
                <a:moveTo>
                  <a:pt x="0" y="0"/>
                </a:moveTo>
                <a:lnTo>
                  <a:pt x="1759485" y="0"/>
                </a:lnTo>
                <a:lnTo>
                  <a:pt x="1759485" y="1393240"/>
                </a:lnTo>
                <a:lnTo>
                  <a:pt x="0" y="1393240"/>
                </a:lnTo>
                <a:lnTo>
                  <a:pt x="0" y="0"/>
                </a:lnTo>
                <a:close/>
              </a:path>
            </a:pathLst>
          </a:custGeom>
          <a:blipFill>
            <a:blip r:embed="rId7"/>
            <a:stretch>
              <a:fillRect l="0" t="0" r="0" b="0"/>
            </a:stretch>
          </a:blipFill>
        </p:spPr>
      </p:sp>
      <p:sp>
        <p:nvSpPr>
          <p:cNvPr name="Freeform 8" id="8"/>
          <p:cNvSpPr/>
          <p:nvPr/>
        </p:nvSpPr>
        <p:spPr>
          <a:xfrm flipH="false" flipV="false" rot="0">
            <a:off x="2523434" y="3128092"/>
            <a:ext cx="1679320" cy="1586958"/>
          </a:xfrm>
          <a:custGeom>
            <a:avLst/>
            <a:gdLst/>
            <a:ahLst/>
            <a:cxnLst/>
            <a:rect r="r" b="b" t="t" l="l"/>
            <a:pathLst>
              <a:path h="1586958" w="1679320">
                <a:moveTo>
                  <a:pt x="0" y="0"/>
                </a:moveTo>
                <a:lnTo>
                  <a:pt x="1679320" y="0"/>
                </a:lnTo>
                <a:lnTo>
                  <a:pt x="1679320" y="1586957"/>
                </a:lnTo>
                <a:lnTo>
                  <a:pt x="0" y="1586957"/>
                </a:lnTo>
                <a:lnTo>
                  <a:pt x="0" y="0"/>
                </a:lnTo>
                <a:close/>
              </a:path>
            </a:pathLst>
          </a:custGeom>
          <a:blipFill>
            <a:blip r:embed="rId8"/>
            <a:stretch>
              <a:fillRect l="0" t="0" r="0" b="0"/>
            </a:stretch>
          </a:blipFill>
        </p:spPr>
      </p:sp>
      <p:sp>
        <p:nvSpPr>
          <p:cNvPr name="Freeform 9" id="9"/>
          <p:cNvSpPr/>
          <p:nvPr/>
        </p:nvSpPr>
        <p:spPr>
          <a:xfrm flipH="false" flipV="false" rot="0">
            <a:off x="6650293" y="5533684"/>
            <a:ext cx="2236796" cy="2244277"/>
          </a:xfrm>
          <a:custGeom>
            <a:avLst/>
            <a:gdLst/>
            <a:ahLst/>
            <a:cxnLst/>
            <a:rect r="r" b="b" t="t" l="l"/>
            <a:pathLst>
              <a:path h="2244277" w="2236796">
                <a:moveTo>
                  <a:pt x="0" y="0"/>
                </a:moveTo>
                <a:lnTo>
                  <a:pt x="2236795" y="0"/>
                </a:lnTo>
                <a:lnTo>
                  <a:pt x="2236795" y="2244277"/>
                </a:lnTo>
                <a:lnTo>
                  <a:pt x="0" y="2244277"/>
                </a:lnTo>
                <a:lnTo>
                  <a:pt x="0" y="0"/>
                </a:lnTo>
                <a:close/>
              </a:path>
            </a:pathLst>
          </a:custGeom>
          <a:blipFill>
            <a:blip r:embed="rId9"/>
            <a:stretch>
              <a:fillRect l="0" t="0" r="0" b="0"/>
            </a:stretch>
          </a:blipFill>
        </p:spPr>
      </p:sp>
      <p:sp>
        <p:nvSpPr>
          <p:cNvPr name="Freeform 10" id="10"/>
          <p:cNvSpPr/>
          <p:nvPr/>
        </p:nvSpPr>
        <p:spPr>
          <a:xfrm flipH="false" flipV="false" rot="0">
            <a:off x="7189443" y="1204490"/>
            <a:ext cx="1512960" cy="510624"/>
          </a:xfrm>
          <a:custGeom>
            <a:avLst/>
            <a:gdLst/>
            <a:ahLst/>
            <a:cxnLst/>
            <a:rect r="r" b="b" t="t" l="l"/>
            <a:pathLst>
              <a:path h="510624" w="1512960">
                <a:moveTo>
                  <a:pt x="0" y="0"/>
                </a:moveTo>
                <a:lnTo>
                  <a:pt x="1512960" y="0"/>
                </a:lnTo>
                <a:lnTo>
                  <a:pt x="1512960" y="510624"/>
                </a:lnTo>
                <a:lnTo>
                  <a:pt x="0" y="510624"/>
                </a:lnTo>
                <a:lnTo>
                  <a:pt x="0" y="0"/>
                </a:lnTo>
                <a:close/>
              </a:path>
            </a:pathLst>
          </a:custGeom>
          <a:blipFill>
            <a:blip r:embed="rId10"/>
            <a:stretch>
              <a:fillRect l="0" t="0" r="0" b="0"/>
            </a:stretch>
          </a:blipFill>
        </p:spPr>
      </p:sp>
      <p:sp>
        <p:nvSpPr>
          <p:cNvPr name="Freeform 11" id="11"/>
          <p:cNvSpPr/>
          <p:nvPr/>
        </p:nvSpPr>
        <p:spPr>
          <a:xfrm flipH="false" flipV="false" rot="0">
            <a:off x="7189443" y="1854457"/>
            <a:ext cx="1512960" cy="510624"/>
          </a:xfrm>
          <a:custGeom>
            <a:avLst/>
            <a:gdLst/>
            <a:ahLst/>
            <a:cxnLst/>
            <a:rect r="r" b="b" t="t" l="l"/>
            <a:pathLst>
              <a:path h="510624" w="1512960">
                <a:moveTo>
                  <a:pt x="0" y="0"/>
                </a:moveTo>
                <a:lnTo>
                  <a:pt x="1512960" y="0"/>
                </a:lnTo>
                <a:lnTo>
                  <a:pt x="1512960" y="510624"/>
                </a:lnTo>
                <a:lnTo>
                  <a:pt x="0" y="510624"/>
                </a:lnTo>
                <a:lnTo>
                  <a:pt x="0" y="0"/>
                </a:lnTo>
                <a:close/>
              </a:path>
            </a:pathLst>
          </a:custGeom>
          <a:blipFill>
            <a:blip r:embed="rId10"/>
            <a:stretch>
              <a:fillRect l="0" t="0" r="0" b="0"/>
            </a:stretch>
          </a:blipFill>
        </p:spPr>
      </p:sp>
      <p:sp>
        <p:nvSpPr>
          <p:cNvPr name="Freeform 12" id="12"/>
          <p:cNvSpPr/>
          <p:nvPr/>
        </p:nvSpPr>
        <p:spPr>
          <a:xfrm flipH="false" flipV="false" rot="0">
            <a:off x="14090833" y="970967"/>
            <a:ext cx="3251579" cy="1394114"/>
          </a:xfrm>
          <a:custGeom>
            <a:avLst/>
            <a:gdLst/>
            <a:ahLst/>
            <a:cxnLst/>
            <a:rect r="r" b="b" t="t" l="l"/>
            <a:pathLst>
              <a:path h="1394114" w="3251579">
                <a:moveTo>
                  <a:pt x="0" y="0"/>
                </a:moveTo>
                <a:lnTo>
                  <a:pt x="3251578" y="0"/>
                </a:lnTo>
                <a:lnTo>
                  <a:pt x="3251578" y="1394114"/>
                </a:lnTo>
                <a:lnTo>
                  <a:pt x="0" y="1394114"/>
                </a:lnTo>
                <a:lnTo>
                  <a:pt x="0" y="0"/>
                </a:lnTo>
                <a:close/>
              </a:path>
            </a:pathLst>
          </a:custGeom>
          <a:blipFill>
            <a:blip r:embed="rId11"/>
            <a:stretch>
              <a:fillRect l="0" t="0" r="0" b="0"/>
            </a:stretch>
          </a:blipFill>
        </p:spPr>
      </p:sp>
      <p:sp>
        <p:nvSpPr>
          <p:cNvPr name="Freeform 13" id="13"/>
          <p:cNvSpPr/>
          <p:nvPr/>
        </p:nvSpPr>
        <p:spPr>
          <a:xfrm flipH="false" flipV="false" rot="0">
            <a:off x="16325460" y="1367073"/>
            <a:ext cx="601902" cy="601902"/>
          </a:xfrm>
          <a:custGeom>
            <a:avLst/>
            <a:gdLst/>
            <a:ahLst/>
            <a:cxnLst/>
            <a:rect r="r" b="b" t="t" l="l"/>
            <a:pathLst>
              <a:path h="601902" w="601902">
                <a:moveTo>
                  <a:pt x="0" y="0"/>
                </a:moveTo>
                <a:lnTo>
                  <a:pt x="601902" y="0"/>
                </a:lnTo>
                <a:lnTo>
                  <a:pt x="601902" y="601902"/>
                </a:lnTo>
                <a:lnTo>
                  <a:pt x="0" y="601902"/>
                </a:lnTo>
                <a:lnTo>
                  <a:pt x="0" y="0"/>
                </a:lnTo>
                <a:close/>
              </a:path>
            </a:pathLst>
          </a:custGeom>
          <a:blipFill>
            <a:blip r:embed="rId12"/>
            <a:stretch>
              <a:fillRect l="0" t="0" r="0" b="0"/>
            </a:stretch>
          </a:blipFill>
        </p:spPr>
      </p:sp>
      <p:sp>
        <p:nvSpPr>
          <p:cNvPr name="Freeform 14" id="14"/>
          <p:cNvSpPr/>
          <p:nvPr/>
        </p:nvSpPr>
        <p:spPr>
          <a:xfrm flipH="false" flipV="false" rot="0">
            <a:off x="1501397" y="1204490"/>
            <a:ext cx="1162044" cy="1160591"/>
          </a:xfrm>
          <a:custGeom>
            <a:avLst/>
            <a:gdLst/>
            <a:ahLst/>
            <a:cxnLst/>
            <a:rect r="r" b="b" t="t" l="l"/>
            <a:pathLst>
              <a:path h="1160591" w="1162044">
                <a:moveTo>
                  <a:pt x="0" y="0"/>
                </a:moveTo>
                <a:lnTo>
                  <a:pt x="1162043" y="0"/>
                </a:lnTo>
                <a:lnTo>
                  <a:pt x="1162043" y="1160591"/>
                </a:lnTo>
                <a:lnTo>
                  <a:pt x="0" y="1160591"/>
                </a:lnTo>
                <a:lnTo>
                  <a:pt x="0" y="0"/>
                </a:lnTo>
                <a:close/>
              </a:path>
            </a:pathLst>
          </a:custGeom>
          <a:blipFill>
            <a:blip r:embed="rId13"/>
            <a:stretch>
              <a:fillRect l="0" t="0" r="0" b="0"/>
            </a:stretch>
          </a:blipFill>
        </p:spPr>
      </p:sp>
      <p:sp>
        <p:nvSpPr>
          <p:cNvPr name="Freeform 15" id="15"/>
          <p:cNvSpPr/>
          <p:nvPr/>
        </p:nvSpPr>
        <p:spPr>
          <a:xfrm flipH="false" flipV="false" rot="0">
            <a:off x="-942173" y="4195819"/>
            <a:ext cx="2807943" cy="1895361"/>
          </a:xfrm>
          <a:custGeom>
            <a:avLst/>
            <a:gdLst/>
            <a:ahLst/>
            <a:cxnLst/>
            <a:rect r="r" b="b" t="t" l="l"/>
            <a:pathLst>
              <a:path h="1895361" w="2807943">
                <a:moveTo>
                  <a:pt x="0" y="0"/>
                </a:moveTo>
                <a:lnTo>
                  <a:pt x="2807943" y="0"/>
                </a:lnTo>
                <a:lnTo>
                  <a:pt x="2807943" y="1895362"/>
                </a:lnTo>
                <a:lnTo>
                  <a:pt x="0" y="1895362"/>
                </a:lnTo>
                <a:lnTo>
                  <a:pt x="0" y="0"/>
                </a:lnTo>
                <a:close/>
              </a:path>
            </a:pathLst>
          </a:custGeom>
          <a:blipFill>
            <a:blip r:embed="rId14"/>
            <a:stretch>
              <a:fillRect l="0" t="0" r="0" b="0"/>
            </a:stretch>
          </a:blipFill>
        </p:spPr>
      </p:sp>
      <p:sp>
        <p:nvSpPr>
          <p:cNvPr name="Freeform 16" id="16"/>
          <p:cNvSpPr/>
          <p:nvPr/>
        </p:nvSpPr>
        <p:spPr>
          <a:xfrm flipH="false" flipV="false" rot="0">
            <a:off x="9625138" y="8009782"/>
            <a:ext cx="4626349" cy="1561393"/>
          </a:xfrm>
          <a:custGeom>
            <a:avLst/>
            <a:gdLst/>
            <a:ahLst/>
            <a:cxnLst/>
            <a:rect r="r" b="b" t="t" l="l"/>
            <a:pathLst>
              <a:path h="1561393" w="4626349">
                <a:moveTo>
                  <a:pt x="0" y="0"/>
                </a:moveTo>
                <a:lnTo>
                  <a:pt x="4626349" y="0"/>
                </a:lnTo>
                <a:lnTo>
                  <a:pt x="4626349" y="1561392"/>
                </a:lnTo>
                <a:lnTo>
                  <a:pt x="0" y="1561392"/>
                </a:lnTo>
                <a:lnTo>
                  <a:pt x="0" y="0"/>
                </a:lnTo>
                <a:close/>
              </a:path>
            </a:pathLst>
          </a:custGeom>
          <a:blipFill>
            <a:blip r:embed="rId15"/>
            <a:stretch>
              <a:fillRect l="0" t="0" r="0" b="0"/>
            </a:stretch>
          </a:blipFill>
        </p:spPr>
      </p:sp>
      <p:sp>
        <p:nvSpPr>
          <p:cNvPr name="Freeform 17" id="17"/>
          <p:cNvSpPr/>
          <p:nvPr/>
        </p:nvSpPr>
        <p:spPr>
          <a:xfrm flipH="false" flipV="false" rot="0">
            <a:off x="10038271" y="1230442"/>
            <a:ext cx="3010005" cy="1758655"/>
          </a:xfrm>
          <a:custGeom>
            <a:avLst/>
            <a:gdLst/>
            <a:ahLst/>
            <a:cxnLst/>
            <a:rect r="r" b="b" t="t" l="l"/>
            <a:pathLst>
              <a:path h="1758655" w="3010005">
                <a:moveTo>
                  <a:pt x="0" y="0"/>
                </a:moveTo>
                <a:lnTo>
                  <a:pt x="3010006" y="0"/>
                </a:lnTo>
                <a:lnTo>
                  <a:pt x="3010006" y="1758655"/>
                </a:lnTo>
                <a:lnTo>
                  <a:pt x="0" y="1758655"/>
                </a:lnTo>
                <a:lnTo>
                  <a:pt x="0" y="0"/>
                </a:lnTo>
                <a:close/>
              </a:path>
            </a:pathLst>
          </a:custGeom>
          <a:blipFill>
            <a:blip r:embed="rId16"/>
            <a:stretch>
              <a:fillRect l="0" t="0" r="0" b="0"/>
            </a:stretch>
          </a:blipFill>
        </p:spPr>
      </p:sp>
      <p:sp>
        <p:nvSpPr>
          <p:cNvPr name="TextBox 18" id="18"/>
          <p:cNvSpPr txBox="true"/>
          <p:nvPr/>
        </p:nvSpPr>
        <p:spPr>
          <a:xfrm rot="0">
            <a:off x="10038271" y="4728373"/>
            <a:ext cx="6588139" cy="2426437"/>
          </a:xfrm>
          <a:prstGeom prst="rect">
            <a:avLst/>
          </a:prstGeom>
        </p:spPr>
        <p:txBody>
          <a:bodyPr anchor="t" rtlCol="false" tIns="0" lIns="0" bIns="0" rIns="0">
            <a:spAutoFit/>
          </a:bodyPr>
          <a:lstStyle/>
          <a:p>
            <a:pPr algn="l">
              <a:lnSpc>
                <a:spcPts val="5835"/>
              </a:lnSpc>
            </a:pPr>
            <a:r>
              <a:rPr lang="en-US" sz="5894" b="true">
                <a:solidFill>
                  <a:srgbClr val="403F41"/>
                </a:solidFill>
                <a:latin typeface="Cooper Hewitt Bold"/>
                <a:ea typeface="Cooper Hewitt Bold"/>
                <a:cs typeface="Cooper Hewitt Bold"/>
                <a:sym typeface="Cooper Hewitt Bold"/>
              </a:rPr>
              <a:t>githublink : https://github.com/98shiva</a:t>
            </a:r>
          </a:p>
        </p:txBody>
      </p:sp>
      <p:sp>
        <p:nvSpPr>
          <p:cNvPr name="TextBox 19" id="19"/>
          <p:cNvSpPr txBox="true"/>
          <p:nvPr/>
        </p:nvSpPr>
        <p:spPr>
          <a:xfrm rot="0">
            <a:off x="9783374" y="3283024"/>
            <a:ext cx="7669483" cy="1492974"/>
          </a:xfrm>
          <a:prstGeom prst="rect">
            <a:avLst/>
          </a:prstGeom>
        </p:spPr>
        <p:txBody>
          <a:bodyPr anchor="t" rtlCol="false" tIns="0" lIns="0" bIns="0" rIns="0">
            <a:spAutoFit/>
          </a:bodyPr>
          <a:lstStyle/>
          <a:p>
            <a:pPr algn="l">
              <a:lnSpc>
                <a:spcPts val="11122"/>
              </a:lnSpc>
            </a:pPr>
            <a:r>
              <a:rPr lang="en-US" sz="11234" b="true">
                <a:solidFill>
                  <a:srgbClr val="56849E"/>
                </a:solidFill>
                <a:latin typeface="DM Sans Bold"/>
                <a:ea typeface="DM Sans Bold"/>
                <a:cs typeface="DM Sans Bold"/>
                <a:sym typeface="DM Sans Bold"/>
              </a:rPr>
              <a:t>Thank You</a:t>
            </a:r>
          </a:p>
        </p:txBody>
      </p:sp>
      <p:sp>
        <p:nvSpPr>
          <p:cNvPr name="TextBox 20" id="20"/>
          <p:cNvSpPr txBox="true"/>
          <p:nvPr/>
        </p:nvSpPr>
        <p:spPr>
          <a:xfrm rot="0">
            <a:off x="10356481" y="8209162"/>
            <a:ext cx="2373587" cy="356665"/>
          </a:xfrm>
          <a:prstGeom prst="rect">
            <a:avLst/>
          </a:prstGeom>
        </p:spPr>
        <p:txBody>
          <a:bodyPr anchor="t" rtlCol="false" tIns="0" lIns="0" bIns="0" rIns="0">
            <a:spAutoFit/>
          </a:bodyPr>
          <a:lstStyle/>
          <a:p>
            <a:pPr algn="l">
              <a:lnSpc>
                <a:spcPts val="2194"/>
              </a:lnSpc>
            </a:pPr>
            <a:r>
              <a:rPr lang="en-US" sz="2216" b="true">
                <a:solidFill>
                  <a:srgbClr val="403F41"/>
                </a:solidFill>
                <a:latin typeface="Cooper Hewitt Bold"/>
                <a:ea typeface="Cooper Hewitt Bold"/>
                <a:cs typeface="Cooper Hewitt Bold"/>
                <a:sym typeface="Cooper Hewitt Bold"/>
              </a:rPr>
              <a:t>Presented By :</a:t>
            </a:r>
          </a:p>
        </p:txBody>
      </p:sp>
      <p:sp>
        <p:nvSpPr>
          <p:cNvPr name="TextBox 21" id="21"/>
          <p:cNvSpPr txBox="true"/>
          <p:nvPr/>
        </p:nvSpPr>
        <p:spPr>
          <a:xfrm rot="0">
            <a:off x="10299875" y="8787308"/>
            <a:ext cx="4047280" cy="470930"/>
          </a:xfrm>
          <a:prstGeom prst="rect">
            <a:avLst/>
          </a:prstGeom>
        </p:spPr>
        <p:txBody>
          <a:bodyPr anchor="t" rtlCol="false" tIns="0" lIns="0" bIns="0" rIns="0">
            <a:spAutoFit/>
          </a:bodyPr>
          <a:lstStyle/>
          <a:p>
            <a:pPr algn="l">
              <a:lnSpc>
                <a:spcPts val="2936"/>
              </a:lnSpc>
            </a:pPr>
            <a:r>
              <a:rPr lang="en-US" sz="2966" b="true">
                <a:solidFill>
                  <a:srgbClr val="403F41"/>
                </a:solidFill>
                <a:latin typeface="Cooper Hewitt Bold"/>
                <a:ea typeface="Cooper Hewitt Bold"/>
                <a:cs typeface="Cooper Hewitt Bold"/>
                <a:sym typeface="Cooper Hewitt Bold"/>
              </a:rPr>
              <a:t>Shiva Kashyap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false" flipV="false" rot="0">
            <a:off x="8736072" y="268065"/>
            <a:ext cx="9763075" cy="9750871"/>
          </a:xfrm>
          <a:custGeom>
            <a:avLst/>
            <a:gdLst/>
            <a:ahLst/>
            <a:cxnLst/>
            <a:rect r="r" b="b" t="t" l="l"/>
            <a:pathLst>
              <a:path h="9750871" w="9763075">
                <a:moveTo>
                  <a:pt x="0" y="0"/>
                </a:moveTo>
                <a:lnTo>
                  <a:pt x="9763074" y="0"/>
                </a:lnTo>
                <a:lnTo>
                  <a:pt x="9763074" y="9750870"/>
                </a:lnTo>
                <a:lnTo>
                  <a:pt x="0" y="9750870"/>
                </a:lnTo>
                <a:lnTo>
                  <a:pt x="0" y="0"/>
                </a:lnTo>
                <a:close/>
              </a:path>
            </a:pathLst>
          </a:custGeom>
          <a:blipFill>
            <a:blip r:embed="rId3"/>
            <a:stretch>
              <a:fillRect l="0" t="0" r="0" b="0"/>
            </a:stretch>
          </a:blipFill>
        </p:spPr>
      </p:sp>
      <p:sp>
        <p:nvSpPr>
          <p:cNvPr name="Freeform 4" id="4"/>
          <p:cNvSpPr/>
          <p:nvPr/>
        </p:nvSpPr>
        <p:spPr>
          <a:xfrm flipH="false" flipV="false" rot="0">
            <a:off x="10505094" y="2417334"/>
            <a:ext cx="6225029" cy="5665653"/>
          </a:xfrm>
          <a:custGeom>
            <a:avLst/>
            <a:gdLst/>
            <a:ahLst/>
            <a:cxnLst/>
            <a:rect r="r" b="b" t="t" l="l"/>
            <a:pathLst>
              <a:path h="5665653" w="6225029">
                <a:moveTo>
                  <a:pt x="0" y="0"/>
                </a:moveTo>
                <a:lnTo>
                  <a:pt x="6225030" y="0"/>
                </a:lnTo>
                <a:lnTo>
                  <a:pt x="6225030" y="5665653"/>
                </a:lnTo>
                <a:lnTo>
                  <a:pt x="0" y="5665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62032" y="2026708"/>
            <a:ext cx="4511154" cy="3842000"/>
          </a:xfrm>
          <a:custGeom>
            <a:avLst/>
            <a:gdLst/>
            <a:ahLst/>
            <a:cxnLst/>
            <a:rect r="r" b="b" t="t" l="l"/>
            <a:pathLst>
              <a:path h="3842000" w="4511154">
                <a:moveTo>
                  <a:pt x="0" y="0"/>
                </a:moveTo>
                <a:lnTo>
                  <a:pt x="4511154" y="0"/>
                </a:lnTo>
                <a:lnTo>
                  <a:pt x="4511154" y="3842000"/>
                </a:lnTo>
                <a:lnTo>
                  <a:pt x="0" y="3842000"/>
                </a:lnTo>
                <a:lnTo>
                  <a:pt x="0" y="0"/>
                </a:lnTo>
                <a:close/>
              </a:path>
            </a:pathLst>
          </a:custGeom>
          <a:blipFill>
            <a:blip r:embed="rId6"/>
            <a:stretch>
              <a:fillRect l="0" t="0" r="0" b="0"/>
            </a:stretch>
          </a:blipFill>
        </p:spPr>
      </p:sp>
      <p:sp>
        <p:nvSpPr>
          <p:cNvPr name="Freeform 6" id="6"/>
          <p:cNvSpPr/>
          <p:nvPr/>
        </p:nvSpPr>
        <p:spPr>
          <a:xfrm flipH="false" flipV="false" rot="0">
            <a:off x="865360" y="331643"/>
            <a:ext cx="3251579" cy="1394114"/>
          </a:xfrm>
          <a:custGeom>
            <a:avLst/>
            <a:gdLst/>
            <a:ahLst/>
            <a:cxnLst/>
            <a:rect r="r" b="b" t="t" l="l"/>
            <a:pathLst>
              <a:path h="1394114" w="3251579">
                <a:moveTo>
                  <a:pt x="0" y="0"/>
                </a:moveTo>
                <a:lnTo>
                  <a:pt x="3251578" y="0"/>
                </a:lnTo>
                <a:lnTo>
                  <a:pt x="3251578" y="1394114"/>
                </a:lnTo>
                <a:lnTo>
                  <a:pt x="0" y="1394114"/>
                </a:lnTo>
                <a:lnTo>
                  <a:pt x="0" y="0"/>
                </a:lnTo>
                <a:close/>
              </a:path>
            </a:pathLst>
          </a:custGeom>
          <a:blipFill>
            <a:blip r:embed="rId7"/>
            <a:stretch>
              <a:fillRect l="0" t="0" r="0" b="0"/>
            </a:stretch>
          </a:blipFill>
        </p:spPr>
      </p:sp>
      <p:sp>
        <p:nvSpPr>
          <p:cNvPr name="Freeform 7" id="7"/>
          <p:cNvSpPr/>
          <p:nvPr/>
        </p:nvSpPr>
        <p:spPr>
          <a:xfrm flipH="false" flipV="false" rot="0">
            <a:off x="3099986" y="727749"/>
            <a:ext cx="601902" cy="601902"/>
          </a:xfrm>
          <a:custGeom>
            <a:avLst/>
            <a:gdLst/>
            <a:ahLst/>
            <a:cxnLst/>
            <a:rect r="r" b="b" t="t" l="l"/>
            <a:pathLst>
              <a:path h="601902" w="601902">
                <a:moveTo>
                  <a:pt x="0" y="0"/>
                </a:moveTo>
                <a:lnTo>
                  <a:pt x="601902" y="0"/>
                </a:lnTo>
                <a:lnTo>
                  <a:pt x="601902" y="601902"/>
                </a:lnTo>
                <a:lnTo>
                  <a:pt x="0" y="601902"/>
                </a:lnTo>
                <a:lnTo>
                  <a:pt x="0" y="0"/>
                </a:lnTo>
                <a:close/>
              </a:path>
            </a:pathLst>
          </a:custGeom>
          <a:blipFill>
            <a:blip r:embed="rId8"/>
            <a:stretch>
              <a:fillRect l="0" t="0" r="0" b="0"/>
            </a:stretch>
          </a:blipFill>
        </p:spPr>
      </p:sp>
      <p:sp>
        <p:nvSpPr>
          <p:cNvPr name="Freeform 8" id="8"/>
          <p:cNvSpPr/>
          <p:nvPr/>
        </p:nvSpPr>
        <p:spPr>
          <a:xfrm flipH="false" flipV="false" rot="0">
            <a:off x="14306838" y="1450215"/>
            <a:ext cx="5597439" cy="2919008"/>
          </a:xfrm>
          <a:custGeom>
            <a:avLst/>
            <a:gdLst/>
            <a:ahLst/>
            <a:cxnLst/>
            <a:rect r="r" b="b" t="t" l="l"/>
            <a:pathLst>
              <a:path h="2919008" w="5597439">
                <a:moveTo>
                  <a:pt x="0" y="0"/>
                </a:moveTo>
                <a:lnTo>
                  <a:pt x="5597438" y="0"/>
                </a:lnTo>
                <a:lnTo>
                  <a:pt x="5597438" y="2919008"/>
                </a:lnTo>
                <a:lnTo>
                  <a:pt x="0" y="2919008"/>
                </a:lnTo>
                <a:lnTo>
                  <a:pt x="0" y="0"/>
                </a:lnTo>
                <a:close/>
              </a:path>
            </a:pathLst>
          </a:custGeom>
          <a:blipFill>
            <a:blip r:embed="rId9"/>
            <a:stretch>
              <a:fillRect l="0" t="0" r="0" b="0"/>
            </a:stretch>
          </a:blipFill>
        </p:spPr>
      </p:sp>
      <p:sp>
        <p:nvSpPr>
          <p:cNvPr name="Freeform 9" id="9"/>
          <p:cNvSpPr/>
          <p:nvPr/>
        </p:nvSpPr>
        <p:spPr>
          <a:xfrm flipH="false" flipV="false" rot="0">
            <a:off x="9245975" y="0"/>
            <a:ext cx="8743267" cy="3667696"/>
          </a:xfrm>
          <a:custGeom>
            <a:avLst/>
            <a:gdLst/>
            <a:ahLst/>
            <a:cxnLst/>
            <a:rect r="r" b="b" t="t" l="l"/>
            <a:pathLst>
              <a:path h="3667696" w="8743267">
                <a:moveTo>
                  <a:pt x="0" y="0"/>
                </a:moveTo>
                <a:lnTo>
                  <a:pt x="8743267" y="0"/>
                </a:lnTo>
                <a:lnTo>
                  <a:pt x="8743267" y="3667696"/>
                </a:lnTo>
                <a:lnTo>
                  <a:pt x="0" y="3667696"/>
                </a:lnTo>
                <a:lnTo>
                  <a:pt x="0" y="0"/>
                </a:lnTo>
                <a:close/>
              </a:path>
            </a:pathLst>
          </a:custGeom>
          <a:blipFill>
            <a:blip r:embed="rId10"/>
            <a:stretch>
              <a:fillRect l="0" t="-124380" r="0" b="0"/>
            </a:stretch>
          </a:blipFill>
        </p:spPr>
      </p:sp>
      <p:sp>
        <p:nvSpPr>
          <p:cNvPr name="Freeform 10" id="10"/>
          <p:cNvSpPr/>
          <p:nvPr/>
        </p:nvSpPr>
        <p:spPr>
          <a:xfrm flipH="false" flipV="false" rot="0">
            <a:off x="12440502" y="6126811"/>
            <a:ext cx="6058644" cy="4160189"/>
          </a:xfrm>
          <a:custGeom>
            <a:avLst/>
            <a:gdLst/>
            <a:ahLst/>
            <a:cxnLst/>
            <a:rect r="r" b="b" t="t" l="l"/>
            <a:pathLst>
              <a:path h="4160189" w="6058644">
                <a:moveTo>
                  <a:pt x="0" y="0"/>
                </a:moveTo>
                <a:lnTo>
                  <a:pt x="6058644" y="0"/>
                </a:lnTo>
                <a:lnTo>
                  <a:pt x="6058644" y="4160189"/>
                </a:lnTo>
                <a:lnTo>
                  <a:pt x="0" y="4160189"/>
                </a:lnTo>
                <a:lnTo>
                  <a:pt x="0" y="0"/>
                </a:lnTo>
                <a:close/>
              </a:path>
            </a:pathLst>
          </a:custGeom>
          <a:blipFill>
            <a:blip r:embed="rId11"/>
            <a:stretch>
              <a:fillRect l="-17800" t="-23636" r="-18031" b="-74181"/>
            </a:stretch>
          </a:blipFill>
        </p:spPr>
      </p:sp>
      <p:sp>
        <p:nvSpPr>
          <p:cNvPr name="Freeform 11" id="11"/>
          <p:cNvSpPr/>
          <p:nvPr/>
        </p:nvSpPr>
        <p:spPr>
          <a:xfrm flipH="false" flipV="false" rot="0">
            <a:off x="2082911" y="8838540"/>
            <a:ext cx="4068055" cy="640719"/>
          </a:xfrm>
          <a:custGeom>
            <a:avLst/>
            <a:gdLst/>
            <a:ahLst/>
            <a:cxnLst/>
            <a:rect r="r" b="b" t="t" l="l"/>
            <a:pathLst>
              <a:path h="640719" w="4068055">
                <a:moveTo>
                  <a:pt x="0" y="0"/>
                </a:moveTo>
                <a:lnTo>
                  <a:pt x="4068055" y="0"/>
                </a:lnTo>
                <a:lnTo>
                  <a:pt x="4068055" y="640718"/>
                </a:lnTo>
                <a:lnTo>
                  <a:pt x="0" y="640718"/>
                </a:lnTo>
                <a:lnTo>
                  <a:pt x="0" y="0"/>
                </a:lnTo>
                <a:close/>
              </a:path>
            </a:pathLst>
          </a:custGeom>
          <a:blipFill>
            <a:blip r:embed="rId12"/>
            <a:stretch>
              <a:fillRect l="0" t="0" r="0" b="0"/>
            </a:stretch>
          </a:blipFill>
        </p:spPr>
      </p:sp>
      <p:sp>
        <p:nvSpPr>
          <p:cNvPr name="TextBox 12" id="12"/>
          <p:cNvSpPr txBox="true"/>
          <p:nvPr/>
        </p:nvSpPr>
        <p:spPr>
          <a:xfrm rot="0">
            <a:off x="749493" y="1883833"/>
            <a:ext cx="11691009" cy="2314548"/>
          </a:xfrm>
          <a:prstGeom prst="rect">
            <a:avLst/>
          </a:prstGeom>
        </p:spPr>
        <p:txBody>
          <a:bodyPr anchor="t" rtlCol="false" tIns="0" lIns="0" bIns="0" rIns="0">
            <a:spAutoFit/>
          </a:bodyPr>
          <a:lstStyle/>
          <a:p>
            <a:pPr algn="l">
              <a:lnSpc>
                <a:spcPts val="8241"/>
              </a:lnSpc>
            </a:pPr>
            <a:r>
              <a:rPr lang="en-US" sz="7492" b="true">
                <a:solidFill>
                  <a:srgbClr val="403F41"/>
                </a:solidFill>
                <a:latin typeface="Cooper Hewitt Bold"/>
                <a:ea typeface="Cooper Hewitt Bold"/>
                <a:cs typeface="Cooper Hewitt Bold"/>
                <a:sym typeface="Cooper Hewitt Bold"/>
              </a:rPr>
              <a:t>Business Problems Addressed</a:t>
            </a:r>
          </a:p>
        </p:txBody>
      </p:sp>
      <p:sp>
        <p:nvSpPr>
          <p:cNvPr name="TextBox 13" id="13"/>
          <p:cNvSpPr txBox="true"/>
          <p:nvPr/>
        </p:nvSpPr>
        <p:spPr>
          <a:xfrm rot="0">
            <a:off x="220650" y="4318807"/>
            <a:ext cx="9829997" cy="2909302"/>
          </a:xfrm>
          <a:prstGeom prst="rect">
            <a:avLst/>
          </a:prstGeom>
        </p:spPr>
        <p:txBody>
          <a:bodyPr anchor="t" rtlCol="false" tIns="0" lIns="0" bIns="0" rIns="0">
            <a:spAutoFit/>
          </a:bodyPr>
          <a:lstStyle/>
          <a:p>
            <a:pPr algn="l" marL="856350" indent="-428175" lvl="1">
              <a:lnSpc>
                <a:spcPts val="5552"/>
              </a:lnSpc>
              <a:buFont typeface="Arial"/>
              <a:buChar char="•"/>
            </a:pPr>
            <a:r>
              <a:rPr lang="en-US" sz="3966">
                <a:solidFill>
                  <a:srgbClr val="403F41"/>
                </a:solidFill>
                <a:latin typeface="Cooper Hewitt"/>
                <a:ea typeface="Cooper Hewitt"/>
                <a:cs typeface="Cooper Hewitt"/>
                <a:sym typeface="Cooper Hewitt"/>
              </a:rPr>
              <a:t>Revenue &amp; interest trend analysis</a:t>
            </a:r>
          </a:p>
          <a:p>
            <a:pPr algn="l" marL="856350" indent="-428175" lvl="1">
              <a:lnSpc>
                <a:spcPts val="5552"/>
              </a:lnSpc>
              <a:buFont typeface="Arial"/>
              <a:buChar char="•"/>
            </a:pPr>
            <a:r>
              <a:rPr lang="en-US" sz="3966">
                <a:solidFill>
                  <a:srgbClr val="403F41"/>
                </a:solidFill>
                <a:latin typeface="Cooper Hewitt"/>
                <a:ea typeface="Cooper Hewitt"/>
                <a:cs typeface="Cooper Hewitt"/>
                <a:sym typeface="Cooper Hewitt"/>
              </a:rPr>
              <a:t>Card performance comparison</a:t>
            </a:r>
          </a:p>
          <a:p>
            <a:pPr algn="l" marL="856350" indent="-428175" lvl="1">
              <a:lnSpc>
                <a:spcPts val="5552"/>
              </a:lnSpc>
              <a:buFont typeface="Arial"/>
              <a:buChar char="•"/>
            </a:pPr>
            <a:r>
              <a:rPr lang="en-US" sz="3966">
                <a:solidFill>
                  <a:srgbClr val="403F41"/>
                </a:solidFill>
                <a:latin typeface="Cooper Hewitt"/>
                <a:ea typeface="Cooper Hewitt"/>
                <a:cs typeface="Cooper Hewitt"/>
                <a:sym typeface="Cooper Hewitt"/>
              </a:rPr>
              <a:t>Customer segmentation insights</a:t>
            </a:r>
          </a:p>
          <a:p>
            <a:pPr algn="l">
              <a:lnSpc>
                <a:spcPts val="555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false" flipV="false" rot="0">
            <a:off x="8736072" y="268065"/>
            <a:ext cx="9763075" cy="9750871"/>
          </a:xfrm>
          <a:custGeom>
            <a:avLst/>
            <a:gdLst/>
            <a:ahLst/>
            <a:cxnLst/>
            <a:rect r="r" b="b" t="t" l="l"/>
            <a:pathLst>
              <a:path h="9750871" w="9763075">
                <a:moveTo>
                  <a:pt x="0" y="0"/>
                </a:moveTo>
                <a:lnTo>
                  <a:pt x="9763074" y="0"/>
                </a:lnTo>
                <a:lnTo>
                  <a:pt x="9763074" y="9750870"/>
                </a:lnTo>
                <a:lnTo>
                  <a:pt x="0" y="9750870"/>
                </a:lnTo>
                <a:lnTo>
                  <a:pt x="0" y="0"/>
                </a:lnTo>
                <a:close/>
              </a:path>
            </a:pathLst>
          </a:custGeom>
          <a:blipFill>
            <a:blip r:embed="rId3"/>
            <a:stretch>
              <a:fillRect l="0" t="0" r="0" b="0"/>
            </a:stretch>
          </a:blipFill>
        </p:spPr>
      </p:sp>
      <p:sp>
        <p:nvSpPr>
          <p:cNvPr name="Freeform 4" id="4"/>
          <p:cNvSpPr/>
          <p:nvPr/>
        </p:nvSpPr>
        <p:spPr>
          <a:xfrm flipH="false" flipV="false" rot="0">
            <a:off x="10505094" y="2417334"/>
            <a:ext cx="6225029" cy="5665653"/>
          </a:xfrm>
          <a:custGeom>
            <a:avLst/>
            <a:gdLst/>
            <a:ahLst/>
            <a:cxnLst/>
            <a:rect r="r" b="b" t="t" l="l"/>
            <a:pathLst>
              <a:path h="5665653" w="6225029">
                <a:moveTo>
                  <a:pt x="0" y="0"/>
                </a:moveTo>
                <a:lnTo>
                  <a:pt x="6225030" y="0"/>
                </a:lnTo>
                <a:lnTo>
                  <a:pt x="6225030" y="5665653"/>
                </a:lnTo>
                <a:lnTo>
                  <a:pt x="0" y="5665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62032" y="2026708"/>
            <a:ext cx="4511154" cy="3842000"/>
          </a:xfrm>
          <a:custGeom>
            <a:avLst/>
            <a:gdLst/>
            <a:ahLst/>
            <a:cxnLst/>
            <a:rect r="r" b="b" t="t" l="l"/>
            <a:pathLst>
              <a:path h="3842000" w="4511154">
                <a:moveTo>
                  <a:pt x="0" y="0"/>
                </a:moveTo>
                <a:lnTo>
                  <a:pt x="4511154" y="0"/>
                </a:lnTo>
                <a:lnTo>
                  <a:pt x="4511154" y="3842000"/>
                </a:lnTo>
                <a:lnTo>
                  <a:pt x="0" y="3842000"/>
                </a:lnTo>
                <a:lnTo>
                  <a:pt x="0" y="0"/>
                </a:lnTo>
                <a:close/>
              </a:path>
            </a:pathLst>
          </a:custGeom>
          <a:blipFill>
            <a:blip r:embed="rId6"/>
            <a:stretch>
              <a:fillRect l="0" t="0" r="0" b="0"/>
            </a:stretch>
          </a:blipFill>
        </p:spPr>
      </p:sp>
      <p:sp>
        <p:nvSpPr>
          <p:cNvPr name="Freeform 6" id="6"/>
          <p:cNvSpPr/>
          <p:nvPr/>
        </p:nvSpPr>
        <p:spPr>
          <a:xfrm flipH="false" flipV="false" rot="0">
            <a:off x="865360" y="331643"/>
            <a:ext cx="3251579" cy="1394114"/>
          </a:xfrm>
          <a:custGeom>
            <a:avLst/>
            <a:gdLst/>
            <a:ahLst/>
            <a:cxnLst/>
            <a:rect r="r" b="b" t="t" l="l"/>
            <a:pathLst>
              <a:path h="1394114" w="3251579">
                <a:moveTo>
                  <a:pt x="0" y="0"/>
                </a:moveTo>
                <a:lnTo>
                  <a:pt x="3251578" y="0"/>
                </a:lnTo>
                <a:lnTo>
                  <a:pt x="3251578" y="1394114"/>
                </a:lnTo>
                <a:lnTo>
                  <a:pt x="0" y="1394114"/>
                </a:lnTo>
                <a:lnTo>
                  <a:pt x="0" y="0"/>
                </a:lnTo>
                <a:close/>
              </a:path>
            </a:pathLst>
          </a:custGeom>
          <a:blipFill>
            <a:blip r:embed="rId7"/>
            <a:stretch>
              <a:fillRect l="0" t="0" r="0" b="0"/>
            </a:stretch>
          </a:blipFill>
        </p:spPr>
      </p:sp>
      <p:sp>
        <p:nvSpPr>
          <p:cNvPr name="Freeform 7" id="7"/>
          <p:cNvSpPr/>
          <p:nvPr/>
        </p:nvSpPr>
        <p:spPr>
          <a:xfrm flipH="false" flipV="false" rot="0">
            <a:off x="3099986" y="727749"/>
            <a:ext cx="601902" cy="601902"/>
          </a:xfrm>
          <a:custGeom>
            <a:avLst/>
            <a:gdLst/>
            <a:ahLst/>
            <a:cxnLst/>
            <a:rect r="r" b="b" t="t" l="l"/>
            <a:pathLst>
              <a:path h="601902" w="601902">
                <a:moveTo>
                  <a:pt x="0" y="0"/>
                </a:moveTo>
                <a:lnTo>
                  <a:pt x="601902" y="0"/>
                </a:lnTo>
                <a:lnTo>
                  <a:pt x="601902" y="601902"/>
                </a:lnTo>
                <a:lnTo>
                  <a:pt x="0" y="601902"/>
                </a:lnTo>
                <a:lnTo>
                  <a:pt x="0" y="0"/>
                </a:lnTo>
                <a:close/>
              </a:path>
            </a:pathLst>
          </a:custGeom>
          <a:blipFill>
            <a:blip r:embed="rId8"/>
            <a:stretch>
              <a:fillRect l="0" t="0" r="0" b="0"/>
            </a:stretch>
          </a:blipFill>
        </p:spPr>
      </p:sp>
      <p:sp>
        <p:nvSpPr>
          <p:cNvPr name="Freeform 8" id="8"/>
          <p:cNvSpPr/>
          <p:nvPr/>
        </p:nvSpPr>
        <p:spPr>
          <a:xfrm flipH="false" flipV="false" rot="0">
            <a:off x="14306838" y="1450215"/>
            <a:ext cx="5597439" cy="2919008"/>
          </a:xfrm>
          <a:custGeom>
            <a:avLst/>
            <a:gdLst/>
            <a:ahLst/>
            <a:cxnLst/>
            <a:rect r="r" b="b" t="t" l="l"/>
            <a:pathLst>
              <a:path h="2919008" w="5597439">
                <a:moveTo>
                  <a:pt x="0" y="0"/>
                </a:moveTo>
                <a:lnTo>
                  <a:pt x="5597438" y="0"/>
                </a:lnTo>
                <a:lnTo>
                  <a:pt x="5597438" y="2919008"/>
                </a:lnTo>
                <a:lnTo>
                  <a:pt x="0" y="2919008"/>
                </a:lnTo>
                <a:lnTo>
                  <a:pt x="0" y="0"/>
                </a:lnTo>
                <a:close/>
              </a:path>
            </a:pathLst>
          </a:custGeom>
          <a:blipFill>
            <a:blip r:embed="rId9"/>
            <a:stretch>
              <a:fillRect l="0" t="0" r="0" b="0"/>
            </a:stretch>
          </a:blipFill>
        </p:spPr>
      </p:sp>
      <p:sp>
        <p:nvSpPr>
          <p:cNvPr name="Freeform 9" id="9"/>
          <p:cNvSpPr/>
          <p:nvPr/>
        </p:nvSpPr>
        <p:spPr>
          <a:xfrm flipH="false" flipV="false" rot="0">
            <a:off x="9245975" y="0"/>
            <a:ext cx="8743267" cy="3667696"/>
          </a:xfrm>
          <a:custGeom>
            <a:avLst/>
            <a:gdLst/>
            <a:ahLst/>
            <a:cxnLst/>
            <a:rect r="r" b="b" t="t" l="l"/>
            <a:pathLst>
              <a:path h="3667696" w="8743267">
                <a:moveTo>
                  <a:pt x="0" y="0"/>
                </a:moveTo>
                <a:lnTo>
                  <a:pt x="8743267" y="0"/>
                </a:lnTo>
                <a:lnTo>
                  <a:pt x="8743267" y="3667696"/>
                </a:lnTo>
                <a:lnTo>
                  <a:pt x="0" y="3667696"/>
                </a:lnTo>
                <a:lnTo>
                  <a:pt x="0" y="0"/>
                </a:lnTo>
                <a:close/>
              </a:path>
            </a:pathLst>
          </a:custGeom>
          <a:blipFill>
            <a:blip r:embed="rId10"/>
            <a:stretch>
              <a:fillRect l="0" t="-124380" r="0" b="0"/>
            </a:stretch>
          </a:blipFill>
        </p:spPr>
      </p:sp>
      <p:sp>
        <p:nvSpPr>
          <p:cNvPr name="Freeform 10" id="10"/>
          <p:cNvSpPr/>
          <p:nvPr/>
        </p:nvSpPr>
        <p:spPr>
          <a:xfrm flipH="false" flipV="false" rot="0">
            <a:off x="12440502" y="6126811"/>
            <a:ext cx="6058644" cy="4160189"/>
          </a:xfrm>
          <a:custGeom>
            <a:avLst/>
            <a:gdLst/>
            <a:ahLst/>
            <a:cxnLst/>
            <a:rect r="r" b="b" t="t" l="l"/>
            <a:pathLst>
              <a:path h="4160189" w="6058644">
                <a:moveTo>
                  <a:pt x="0" y="0"/>
                </a:moveTo>
                <a:lnTo>
                  <a:pt x="6058644" y="0"/>
                </a:lnTo>
                <a:lnTo>
                  <a:pt x="6058644" y="4160189"/>
                </a:lnTo>
                <a:lnTo>
                  <a:pt x="0" y="4160189"/>
                </a:lnTo>
                <a:lnTo>
                  <a:pt x="0" y="0"/>
                </a:lnTo>
                <a:close/>
              </a:path>
            </a:pathLst>
          </a:custGeom>
          <a:blipFill>
            <a:blip r:embed="rId11"/>
            <a:stretch>
              <a:fillRect l="-17800" t="-23636" r="-18031" b="-74181"/>
            </a:stretch>
          </a:blipFill>
        </p:spPr>
      </p:sp>
      <p:sp>
        <p:nvSpPr>
          <p:cNvPr name="Freeform 11" id="11"/>
          <p:cNvSpPr/>
          <p:nvPr/>
        </p:nvSpPr>
        <p:spPr>
          <a:xfrm flipH="false" flipV="false" rot="0">
            <a:off x="2082911" y="8838540"/>
            <a:ext cx="4068055" cy="640719"/>
          </a:xfrm>
          <a:custGeom>
            <a:avLst/>
            <a:gdLst/>
            <a:ahLst/>
            <a:cxnLst/>
            <a:rect r="r" b="b" t="t" l="l"/>
            <a:pathLst>
              <a:path h="640719" w="4068055">
                <a:moveTo>
                  <a:pt x="0" y="0"/>
                </a:moveTo>
                <a:lnTo>
                  <a:pt x="4068055" y="0"/>
                </a:lnTo>
                <a:lnTo>
                  <a:pt x="4068055" y="640718"/>
                </a:lnTo>
                <a:lnTo>
                  <a:pt x="0" y="640718"/>
                </a:lnTo>
                <a:lnTo>
                  <a:pt x="0" y="0"/>
                </a:lnTo>
                <a:close/>
              </a:path>
            </a:pathLst>
          </a:custGeom>
          <a:blipFill>
            <a:blip r:embed="rId12"/>
            <a:stretch>
              <a:fillRect l="0" t="0" r="0" b="0"/>
            </a:stretch>
          </a:blipFill>
        </p:spPr>
      </p:sp>
      <p:sp>
        <p:nvSpPr>
          <p:cNvPr name="TextBox 12" id="12"/>
          <p:cNvSpPr txBox="true"/>
          <p:nvPr/>
        </p:nvSpPr>
        <p:spPr>
          <a:xfrm rot="0">
            <a:off x="749493" y="1921933"/>
            <a:ext cx="11691009" cy="2460524"/>
          </a:xfrm>
          <a:prstGeom prst="rect">
            <a:avLst/>
          </a:prstGeom>
        </p:spPr>
        <p:txBody>
          <a:bodyPr anchor="t" rtlCol="false" tIns="0" lIns="0" bIns="0" rIns="0">
            <a:spAutoFit/>
          </a:bodyPr>
          <a:lstStyle/>
          <a:p>
            <a:pPr algn="l">
              <a:lnSpc>
                <a:spcPts val="6041"/>
              </a:lnSpc>
            </a:pPr>
            <a:r>
              <a:rPr lang="en-US" sz="5492" b="true">
                <a:solidFill>
                  <a:srgbClr val="403F41"/>
                </a:solidFill>
                <a:latin typeface="Cooper Hewitt Bold"/>
                <a:ea typeface="Cooper Hewitt Bold"/>
                <a:cs typeface="Cooper Hewitt Bold"/>
                <a:sym typeface="Cooper Hewitt Bold"/>
              </a:rPr>
              <a:t>Why Analysis Matters in Credit Card Financial Insights</a:t>
            </a:r>
          </a:p>
          <a:p>
            <a:pPr algn="l">
              <a:lnSpc>
                <a:spcPts val="6041"/>
              </a:lnSpc>
            </a:pPr>
          </a:p>
        </p:txBody>
      </p:sp>
      <p:sp>
        <p:nvSpPr>
          <p:cNvPr name="TextBox 13" id="13"/>
          <p:cNvSpPr txBox="true"/>
          <p:nvPr/>
        </p:nvSpPr>
        <p:spPr>
          <a:xfrm rot="0">
            <a:off x="865360" y="3543871"/>
            <a:ext cx="9639735" cy="2693522"/>
          </a:xfrm>
          <a:prstGeom prst="rect">
            <a:avLst/>
          </a:prstGeom>
        </p:spPr>
        <p:txBody>
          <a:bodyPr anchor="t" rtlCol="false" tIns="0" lIns="0" bIns="0" rIns="0">
            <a:spAutoFit/>
          </a:bodyPr>
          <a:lstStyle/>
          <a:p>
            <a:pPr algn="l">
              <a:lnSpc>
                <a:spcPts val="3523"/>
              </a:lnSpc>
            </a:pPr>
            <a:r>
              <a:rPr lang="en-US" sz="2516">
                <a:solidFill>
                  <a:srgbClr val="403F41"/>
                </a:solidFill>
                <a:latin typeface="Cooper Hewitt"/>
                <a:ea typeface="Cooper Hewitt"/>
                <a:cs typeface="Cooper Hewitt"/>
                <a:sym typeface="Cooper Hewitt"/>
              </a:rPr>
              <a:t>Credit card analysis helps identify spending patterns, revenue drivers, and high-interest segments across customers.</a:t>
            </a:r>
          </a:p>
          <a:p>
            <a:pPr algn="l">
              <a:lnSpc>
                <a:spcPts val="3523"/>
              </a:lnSpc>
            </a:pPr>
            <a:r>
              <a:rPr lang="en-US" sz="2516">
                <a:solidFill>
                  <a:srgbClr val="403F41"/>
                </a:solidFill>
                <a:latin typeface="Cooper Hewitt"/>
                <a:ea typeface="Cooper Hewitt"/>
                <a:cs typeface="Cooper Hewitt"/>
                <a:sym typeface="Cooper Hewitt"/>
              </a:rPr>
              <a:t> It enables data-driven decisions by tracking transactions, income groups, and customer behavior trends.</a:t>
            </a:r>
          </a:p>
          <a:p>
            <a:pPr algn="l">
              <a:lnSpc>
                <a:spcPts val="3523"/>
              </a:lnSpc>
            </a:pPr>
            <a:r>
              <a:rPr lang="en-US" sz="2516">
                <a:solidFill>
                  <a:srgbClr val="403F41"/>
                </a:solidFill>
                <a:latin typeface="Cooper Hewitt"/>
                <a:ea typeface="Cooper Hewitt"/>
                <a:cs typeface="Cooper Hewitt"/>
                <a:sym typeface="Cooper Hewitt"/>
              </a:rPr>
              <a:t> Overall, analysis transforms raw credit card data into actionable insights for financial performance and risk control.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false" flipV="false" rot="0">
            <a:off x="0" y="332499"/>
            <a:ext cx="9634045" cy="9622002"/>
          </a:xfrm>
          <a:custGeom>
            <a:avLst/>
            <a:gdLst/>
            <a:ahLst/>
            <a:cxnLst/>
            <a:rect r="r" b="b" t="t" l="l"/>
            <a:pathLst>
              <a:path h="9622002" w="9634045">
                <a:moveTo>
                  <a:pt x="0" y="0"/>
                </a:moveTo>
                <a:lnTo>
                  <a:pt x="9634045" y="0"/>
                </a:lnTo>
                <a:lnTo>
                  <a:pt x="9634045" y="9622002"/>
                </a:lnTo>
                <a:lnTo>
                  <a:pt x="0" y="9622002"/>
                </a:lnTo>
                <a:lnTo>
                  <a:pt x="0" y="0"/>
                </a:lnTo>
                <a:close/>
              </a:path>
            </a:pathLst>
          </a:custGeom>
          <a:blipFill>
            <a:blip r:embed="rId3"/>
            <a:stretch>
              <a:fillRect l="0" t="0" r="0" b="0"/>
            </a:stretch>
          </a:blipFill>
        </p:spPr>
      </p:sp>
      <p:sp>
        <p:nvSpPr>
          <p:cNvPr name="Freeform 4" id="4"/>
          <p:cNvSpPr/>
          <p:nvPr/>
        </p:nvSpPr>
        <p:spPr>
          <a:xfrm flipH="false" flipV="false" rot="0">
            <a:off x="2588844" y="2944102"/>
            <a:ext cx="4456357" cy="4398795"/>
          </a:xfrm>
          <a:custGeom>
            <a:avLst/>
            <a:gdLst/>
            <a:ahLst/>
            <a:cxnLst/>
            <a:rect r="r" b="b" t="t" l="l"/>
            <a:pathLst>
              <a:path h="4398795" w="4456357">
                <a:moveTo>
                  <a:pt x="0" y="0"/>
                </a:moveTo>
                <a:lnTo>
                  <a:pt x="4456357" y="0"/>
                </a:lnTo>
                <a:lnTo>
                  <a:pt x="4456357" y="4398796"/>
                </a:lnTo>
                <a:lnTo>
                  <a:pt x="0" y="4398796"/>
                </a:lnTo>
                <a:lnTo>
                  <a:pt x="0" y="0"/>
                </a:lnTo>
                <a:close/>
              </a:path>
            </a:pathLst>
          </a:custGeom>
          <a:blipFill>
            <a:blip r:embed="rId4"/>
            <a:stretch>
              <a:fillRect l="0" t="0" r="0" b="0"/>
            </a:stretch>
          </a:blipFill>
        </p:spPr>
      </p:sp>
      <p:sp>
        <p:nvSpPr>
          <p:cNvPr name="Freeform 5" id="5"/>
          <p:cNvSpPr/>
          <p:nvPr/>
        </p:nvSpPr>
        <p:spPr>
          <a:xfrm flipH="true" flipV="false" rot="0">
            <a:off x="14213376" y="331643"/>
            <a:ext cx="3251579" cy="1394114"/>
          </a:xfrm>
          <a:custGeom>
            <a:avLst/>
            <a:gdLst/>
            <a:ahLst/>
            <a:cxnLst/>
            <a:rect r="r" b="b" t="t" l="l"/>
            <a:pathLst>
              <a:path h="1394114" w="3251579">
                <a:moveTo>
                  <a:pt x="3251578" y="0"/>
                </a:moveTo>
                <a:lnTo>
                  <a:pt x="0" y="0"/>
                </a:lnTo>
                <a:lnTo>
                  <a:pt x="0" y="1394114"/>
                </a:lnTo>
                <a:lnTo>
                  <a:pt x="3251578" y="1394114"/>
                </a:lnTo>
                <a:lnTo>
                  <a:pt x="3251578" y="0"/>
                </a:lnTo>
                <a:close/>
              </a:path>
            </a:pathLst>
          </a:custGeom>
          <a:blipFill>
            <a:blip r:embed="rId5"/>
            <a:stretch>
              <a:fillRect l="0" t="0" r="0" b="0"/>
            </a:stretch>
          </a:blipFill>
        </p:spPr>
      </p:sp>
      <p:sp>
        <p:nvSpPr>
          <p:cNvPr name="Freeform 6" id="6"/>
          <p:cNvSpPr/>
          <p:nvPr/>
        </p:nvSpPr>
        <p:spPr>
          <a:xfrm flipH="false" flipV="false" rot="0">
            <a:off x="14643442" y="727749"/>
            <a:ext cx="601902" cy="601902"/>
          </a:xfrm>
          <a:custGeom>
            <a:avLst/>
            <a:gdLst/>
            <a:ahLst/>
            <a:cxnLst/>
            <a:rect r="r" b="b" t="t" l="l"/>
            <a:pathLst>
              <a:path h="601902" w="601902">
                <a:moveTo>
                  <a:pt x="0" y="0"/>
                </a:moveTo>
                <a:lnTo>
                  <a:pt x="601902" y="0"/>
                </a:lnTo>
                <a:lnTo>
                  <a:pt x="601902" y="601902"/>
                </a:lnTo>
                <a:lnTo>
                  <a:pt x="0" y="601902"/>
                </a:lnTo>
                <a:lnTo>
                  <a:pt x="0" y="0"/>
                </a:lnTo>
                <a:close/>
              </a:path>
            </a:pathLst>
          </a:custGeom>
          <a:blipFill>
            <a:blip r:embed="rId6"/>
            <a:stretch>
              <a:fillRect l="0" t="0" r="0" b="0"/>
            </a:stretch>
          </a:blipFill>
        </p:spPr>
      </p:sp>
      <p:sp>
        <p:nvSpPr>
          <p:cNvPr name="Freeform 7" id="7"/>
          <p:cNvSpPr/>
          <p:nvPr/>
        </p:nvSpPr>
        <p:spPr>
          <a:xfrm flipH="true" flipV="false" rot="0">
            <a:off x="0" y="6126811"/>
            <a:ext cx="6058644" cy="4160189"/>
          </a:xfrm>
          <a:custGeom>
            <a:avLst/>
            <a:gdLst/>
            <a:ahLst/>
            <a:cxnLst/>
            <a:rect r="r" b="b" t="t" l="l"/>
            <a:pathLst>
              <a:path h="4160189" w="6058644">
                <a:moveTo>
                  <a:pt x="6058644" y="0"/>
                </a:moveTo>
                <a:lnTo>
                  <a:pt x="0" y="0"/>
                </a:lnTo>
                <a:lnTo>
                  <a:pt x="0" y="4160189"/>
                </a:lnTo>
                <a:lnTo>
                  <a:pt x="6058644" y="4160189"/>
                </a:lnTo>
                <a:lnTo>
                  <a:pt x="6058644" y="0"/>
                </a:lnTo>
                <a:close/>
              </a:path>
            </a:pathLst>
          </a:custGeom>
          <a:blipFill>
            <a:blip r:embed="rId7"/>
            <a:stretch>
              <a:fillRect l="-17800" t="-23636" r="-18031" b="-74181"/>
            </a:stretch>
          </a:blipFill>
        </p:spPr>
      </p:sp>
      <p:sp>
        <p:nvSpPr>
          <p:cNvPr name="Freeform 8" id="8"/>
          <p:cNvSpPr/>
          <p:nvPr/>
        </p:nvSpPr>
        <p:spPr>
          <a:xfrm flipH="false" flipV="false" rot="0">
            <a:off x="4391316" y="3920047"/>
            <a:ext cx="4944557" cy="5338253"/>
          </a:xfrm>
          <a:custGeom>
            <a:avLst/>
            <a:gdLst/>
            <a:ahLst/>
            <a:cxnLst/>
            <a:rect r="r" b="b" t="t" l="l"/>
            <a:pathLst>
              <a:path h="5338253" w="4944557">
                <a:moveTo>
                  <a:pt x="0" y="0"/>
                </a:moveTo>
                <a:lnTo>
                  <a:pt x="4944557" y="0"/>
                </a:lnTo>
                <a:lnTo>
                  <a:pt x="4944557" y="5338253"/>
                </a:lnTo>
                <a:lnTo>
                  <a:pt x="0" y="5338253"/>
                </a:lnTo>
                <a:lnTo>
                  <a:pt x="0" y="0"/>
                </a:lnTo>
                <a:close/>
              </a:path>
            </a:pathLst>
          </a:custGeom>
          <a:blipFill>
            <a:blip r:embed="rId8"/>
            <a:stretch>
              <a:fillRect l="0" t="0" r="0" b="0"/>
            </a:stretch>
          </a:blipFill>
        </p:spPr>
      </p:sp>
      <p:sp>
        <p:nvSpPr>
          <p:cNvPr name="Freeform 9" id="9"/>
          <p:cNvSpPr/>
          <p:nvPr/>
        </p:nvSpPr>
        <p:spPr>
          <a:xfrm flipH="false" flipV="false" rot="0">
            <a:off x="3194542" y="7024258"/>
            <a:ext cx="2252645" cy="2234042"/>
          </a:xfrm>
          <a:custGeom>
            <a:avLst/>
            <a:gdLst/>
            <a:ahLst/>
            <a:cxnLst/>
            <a:rect r="r" b="b" t="t" l="l"/>
            <a:pathLst>
              <a:path h="2234042" w="2252645">
                <a:moveTo>
                  <a:pt x="0" y="0"/>
                </a:moveTo>
                <a:lnTo>
                  <a:pt x="2252644" y="0"/>
                </a:lnTo>
                <a:lnTo>
                  <a:pt x="2252644" y="2234042"/>
                </a:lnTo>
                <a:lnTo>
                  <a:pt x="0" y="2234042"/>
                </a:lnTo>
                <a:lnTo>
                  <a:pt x="0" y="0"/>
                </a:lnTo>
                <a:close/>
              </a:path>
            </a:pathLst>
          </a:custGeom>
          <a:blipFill>
            <a:blip r:embed="rId9"/>
            <a:stretch>
              <a:fillRect l="0" t="0" r="0" b="0"/>
            </a:stretch>
          </a:blipFill>
        </p:spPr>
      </p:sp>
      <p:sp>
        <p:nvSpPr>
          <p:cNvPr name="TextBox 10" id="10"/>
          <p:cNvSpPr txBox="true"/>
          <p:nvPr/>
        </p:nvSpPr>
        <p:spPr>
          <a:xfrm rot="0">
            <a:off x="9335873" y="1978017"/>
            <a:ext cx="8323974" cy="2060326"/>
          </a:xfrm>
          <a:prstGeom prst="rect">
            <a:avLst/>
          </a:prstGeom>
        </p:spPr>
        <p:txBody>
          <a:bodyPr anchor="t" rtlCol="false" tIns="0" lIns="0" bIns="0" rIns="0">
            <a:spAutoFit/>
          </a:bodyPr>
          <a:lstStyle/>
          <a:p>
            <a:pPr algn="l">
              <a:lnSpc>
                <a:spcPts val="6151"/>
              </a:lnSpc>
            </a:pPr>
            <a:r>
              <a:rPr lang="en-US" sz="5592" b="true">
                <a:solidFill>
                  <a:srgbClr val="403F41"/>
                </a:solidFill>
                <a:latin typeface="Cooper Hewitt Bold"/>
                <a:ea typeface="Cooper Hewitt Bold"/>
                <a:cs typeface="Cooper Hewitt Bold"/>
                <a:sym typeface="Cooper Hewitt Bold"/>
              </a:rPr>
              <a:t>Components of  Credit Card Analytics</a:t>
            </a:r>
          </a:p>
          <a:p>
            <a:pPr algn="l">
              <a:lnSpc>
                <a:spcPts val="2631"/>
              </a:lnSpc>
            </a:pPr>
          </a:p>
        </p:txBody>
      </p:sp>
      <p:sp>
        <p:nvSpPr>
          <p:cNvPr name="TextBox 11" id="11"/>
          <p:cNvSpPr txBox="true"/>
          <p:nvPr/>
        </p:nvSpPr>
        <p:spPr>
          <a:xfrm rot="0">
            <a:off x="9335873" y="3805747"/>
            <a:ext cx="8129081" cy="3282760"/>
          </a:xfrm>
          <a:prstGeom prst="rect">
            <a:avLst/>
          </a:prstGeom>
        </p:spPr>
        <p:txBody>
          <a:bodyPr anchor="t" rtlCol="false" tIns="0" lIns="0" bIns="0" rIns="0">
            <a:spAutoFit/>
          </a:bodyPr>
          <a:lstStyle/>
          <a:p>
            <a:pPr algn="l">
              <a:lnSpc>
                <a:spcPts val="3593"/>
              </a:lnSpc>
            </a:pPr>
            <a:r>
              <a:rPr lang="en-US" sz="2566">
                <a:solidFill>
                  <a:srgbClr val="403F41"/>
                </a:solidFill>
                <a:latin typeface="Cooper Hewitt"/>
                <a:ea typeface="Cooper Hewitt"/>
                <a:cs typeface="Cooper Hewitt"/>
                <a:sym typeface="Cooper Hewitt"/>
              </a:rPr>
              <a:t>Credit card analytics focuses on transactions, customer behavior, and spending categories.</a:t>
            </a:r>
          </a:p>
          <a:p>
            <a:pPr algn="l">
              <a:lnSpc>
                <a:spcPts val="3593"/>
              </a:lnSpc>
            </a:pPr>
            <a:r>
              <a:rPr lang="en-US" sz="2566">
                <a:solidFill>
                  <a:srgbClr val="403F41"/>
                </a:solidFill>
                <a:latin typeface="Cooper Hewitt"/>
                <a:ea typeface="Cooper Hewitt"/>
                <a:cs typeface="Cooper Hewitt"/>
                <a:sym typeface="Cooper Hewitt"/>
              </a:rPr>
              <a:t> It includes revenue, interest, and expense analysis across card types and customer segments.</a:t>
            </a:r>
          </a:p>
          <a:p>
            <a:pPr algn="l">
              <a:lnSpc>
                <a:spcPts val="3593"/>
              </a:lnSpc>
            </a:pPr>
            <a:r>
              <a:rPr lang="en-US" sz="2566">
                <a:solidFill>
                  <a:srgbClr val="403F41"/>
                </a:solidFill>
                <a:latin typeface="Cooper Hewitt"/>
                <a:ea typeface="Cooper Hewitt"/>
                <a:cs typeface="Cooper Hewitt"/>
                <a:sym typeface="Cooper Hewitt"/>
              </a:rPr>
              <a:t> These components together help drive insights for pro</a:t>
            </a:r>
            <a:r>
              <a:rPr lang="en-US" sz="2566">
                <a:solidFill>
                  <a:srgbClr val="403F41"/>
                </a:solidFill>
                <a:latin typeface="Cooper Hewitt"/>
                <a:ea typeface="Cooper Hewitt"/>
                <a:cs typeface="Cooper Hewitt"/>
                <a:sym typeface="Cooper Hewitt"/>
              </a:rPr>
              <a:t>fitability, risk management, and strategic decision-making.</a:t>
            </a:r>
          </a:p>
          <a:p>
            <a:pPr algn="l">
              <a:lnSpc>
                <a:spcPts val="104"/>
              </a:lnSpc>
            </a:pPr>
          </a:p>
        </p:txBody>
      </p:sp>
      <p:sp>
        <p:nvSpPr>
          <p:cNvPr name="Freeform 12" id="12"/>
          <p:cNvSpPr/>
          <p:nvPr/>
        </p:nvSpPr>
        <p:spPr>
          <a:xfrm flipH="false" flipV="false" rot="0">
            <a:off x="11022633" y="8950827"/>
            <a:ext cx="4068055" cy="640719"/>
          </a:xfrm>
          <a:custGeom>
            <a:avLst/>
            <a:gdLst/>
            <a:ahLst/>
            <a:cxnLst/>
            <a:rect r="r" b="b" t="t" l="l"/>
            <a:pathLst>
              <a:path h="640719" w="4068055">
                <a:moveTo>
                  <a:pt x="0" y="0"/>
                </a:moveTo>
                <a:lnTo>
                  <a:pt x="4068055" y="0"/>
                </a:lnTo>
                <a:lnTo>
                  <a:pt x="4068055" y="640718"/>
                </a:lnTo>
                <a:lnTo>
                  <a:pt x="0" y="640718"/>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false" flipV="false" rot="0">
            <a:off x="865360" y="331643"/>
            <a:ext cx="3251579" cy="1394114"/>
          </a:xfrm>
          <a:custGeom>
            <a:avLst/>
            <a:gdLst/>
            <a:ahLst/>
            <a:cxnLst/>
            <a:rect r="r" b="b" t="t" l="l"/>
            <a:pathLst>
              <a:path h="1394114" w="3251579">
                <a:moveTo>
                  <a:pt x="0" y="0"/>
                </a:moveTo>
                <a:lnTo>
                  <a:pt x="3251578" y="0"/>
                </a:lnTo>
                <a:lnTo>
                  <a:pt x="3251578" y="1394114"/>
                </a:lnTo>
                <a:lnTo>
                  <a:pt x="0" y="1394114"/>
                </a:lnTo>
                <a:lnTo>
                  <a:pt x="0" y="0"/>
                </a:lnTo>
                <a:close/>
              </a:path>
            </a:pathLst>
          </a:custGeom>
          <a:blipFill>
            <a:blip r:embed="rId3"/>
            <a:stretch>
              <a:fillRect l="0" t="0" r="0" b="0"/>
            </a:stretch>
          </a:blipFill>
        </p:spPr>
      </p:sp>
      <p:sp>
        <p:nvSpPr>
          <p:cNvPr name="Freeform 4" id="4"/>
          <p:cNvSpPr/>
          <p:nvPr/>
        </p:nvSpPr>
        <p:spPr>
          <a:xfrm flipH="false" flipV="false" rot="0">
            <a:off x="3099986" y="727749"/>
            <a:ext cx="601902" cy="601902"/>
          </a:xfrm>
          <a:custGeom>
            <a:avLst/>
            <a:gdLst/>
            <a:ahLst/>
            <a:cxnLst/>
            <a:rect r="r" b="b" t="t" l="l"/>
            <a:pathLst>
              <a:path h="601902" w="601902">
                <a:moveTo>
                  <a:pt x="0" y="0"/>
                </a:moveTo>
                <a:lnTo>
                  <a:pt x="601902" y="0"/>
                </a:lnTo>
                <a:lnTo>
                  <a:pt x="601902" y="601902"/>
                </a:lnTo>
                <a:lnTo>
                  <a:pt x="0" y="601902"/>
                </a:lnTo>
                <a:lnTo>
                  <a:pt x="0" y="0"/>
                </a:lnTo>
                <a:close/>
              </a:path>
            </a:pathLst>
          </a:custGeom>
          <a:blipFill>
            <a:blip r:embed="rId4"/>
            <a:stretch>
              <a:fillRect l="0" t="0" r="0" b="0"/>
            </a:stretch>
          </a:blipFill>
        </p:spPr>
      </p:sp>
      <p:sp>
        <p:nvSpPr>
          <p:cNvPr name="Freeform 5" id="5"/>
          <p:cNvSpPr/>
          <p:nvPr/>
        </p:nvSpPr>
        <p:spPr>
          <a:xfrm flipH="false" flipV="false" rot="0">
            <a:off x="3338114" y="2124912"/>
            <a:ext cx="3705924" cy="1792320"/>
          </a:xfrm>
          <a:custGeom>
            <a:avLst/>
            <a:gdLst/>
            <a:ahLst/>
            <a:cxnLst/>
            <a:rect r="r" b="b" t="t" l="l"/>
            <a:pathLst>
              <a:path h="1792320" w="3705924">
                <a:moveTo>
                  <a:pt x="0" y="0"/>
                </a:moveTo>
                <a:lnTo>
                  <a:pt x="3705925" y="0"/>
                </a:lnTo>
                <a:lnTo>
                  <a:pt x="3705925" y="1792320"/>
                </a:lnTo>
                <a:lnTo>
                  <a:pt x="0" y="1792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59302" y="1725757"/>
            <a:ext cx="2955223" cy="2951529"/>
          </a:xfrm>
          <a:custGeom>
            <a:avLst/>
            <a:gdLst/>
            <a:ahLst/>
            <a:cxnLst/>
            <a:rect r="r" b="b" t="t" l="l"/>
            <a:pathLst>
              <a:path h="2951529" w="2955223">
                <a:moveTo>
                  <a:pt x="0" y="0"/>
                </a:moveTo>
                <a:lnTo>
                  <a:pt x="2955223" y="0"/>
                </a:lnTo>
                <a:lnTo>
                  <a:pt x="2955223" y="2951530"/>
                </a:lnTo>
                <a:lnTo>
                  <a:pt x="0" y="2951530"/>
                </a:lnTo>
                <a:lnTo>
                  <a:pt x="0" y="0"/>
                </a:lnTo>
                <a:close/>
              </a:path>
            </a:pathLst>
          </a:custGeom>
          <a:blipFill>
            <a:blip r:embed="rId7"/>
            <a:stretch>
              <a:fillRect l="0" t="0" r="0" b="0"/>
            </a:stretch>
          </a:blipFill>
        </p:spPr>
      </p:sp>
      <p:sp>
        <p:nvSpPr>
          <p:cNvPr name="Freeform 7" id="7"/>
          <p:cNvSpPr/>
          <p:nvPr/>
        </p:nvSpPr>
        <p:spPr>
          <a:xfrm flipH="false" flipV="false" rot="0">
            <a:off x="3338114" y="4882907"/>
            <a:ext cx="3705924" cy="1792320"/>
          </a:xfrm>
          <a:custGeom>
            <a:avLst/>
            <a:gdLst/>
            <a:ahLst/>
            <a:cxnLst/>
            <a:rect r="r" b="b" t="t" l="l"/>
            <a:pathLst>
              <a:path h="1792320" w="3705924">
                <a:moveTo>
                  <a:pt x="0" y="0"/>
                </a:moveTo>
                <a:lnTo>
                  <a:pt x="3705925" y="0"/>
                </a:lnTo>
                <a:lnTo>
                  <a:pt x="3705925" y="1792320"/>
                </a:lnTo>
                <a:lnTo>
                  <a:pt x="0" y="1792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059302" y="4483752"/>
            <a:ext cx="2955223" cy="2951529"/>
          </a:xfrm>
          <a:custGeom>
            <a:avLst/>
            <a:gdLst/>
            <a:ahLst/>
            <a:cxnLst/>
            <a:rect r="r" b="b" t="t" l="l"/>
            <a:pathLst>
              <a:path h="2951529" w="2955223">
                <a:moveTo>
                  <a:pt x="0" y="0"/>
                </a:moveTo>
                <a:lnTo>
                  <a:pt x="2955223" y="0"/>
                </a:lnTo>
                <a:lnTo>
                  <a:pt x="2955223" y="2951529"/>
                </a:lnTo>
                <a:lnTo>
                  <a:pt x="0" y="2951529"/>
                </a:lnTo>
                <a:lnTo>
                  <a:pt x="0" y="0"/>
                </a:lnTo>
                <a:close/>
              </a:path>
            </a:pathLst>
          </a:custGeom>
          <a:blipFill>
            <a:blip r:embed="rId7"/>
            <a:stretch>
              <a:fillRect l="0" t="0" r="0" b="0"/>
            </a:stretch>
          </a:blipFill>
        </p:spPr>
      </p:sp>
      <p:sp>
        <p:nvSpPr>
          <p:cNvPr name="Freeform 9" id="9"/>
          <p:cNvSpPr/>
          <p:nvPr/>
        </p:nvSpPr>
        <p:spPr>
          <a:xfrm flipH="false" flipV="false" rot="0">
            <a:off x="3338114" y="7640902"/>
            <a:ext cx="3705924" cy="1792320"/>
          </a:xfrm>
          <a:custGeom>
            <a:avLst/>
            <a:gdLst/>
            <a:ahLst/>
            <a:cxnLst/>
            <a:rect r="r" b="b" t="t" l="l"/>
            <a:pathLst>
              <a:path h="1792320" w="3705924">
                <a:moveTo>
                  <a:pt x="0" y="0"/>
                </a:moveTo>
                <a:lnTo>
                  <a:pt x="3705925" y="0"/>
                </a:lnTo>
                <a:lnTo>
                  <a:pt x="3705925" y="1792320"/>
                </a:lnTo>
                <a:lnTo>
                  <a:pt x="0" y="1792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059302" y="7241747"/>
            <a:ext cx="2955223" cy="2951529"/>
          </a:xfrm>
          <a:custGeom>
            <a:avLst/>
            <a:gdLst/>
            <a:ahLst/>
            <a:cxnLst/>
            <a:rect r="r" b="b" t="t" l="l"/>
            <a:pathLst>
              <a:path h="2951529" w="2955223">
                <a:moveTo>
                  <a:pt x="0" y="0"/>
                </a:moveTo>
                <a:lnTo>
                  <a:pt x="2955223" y="0"/>
                </a:lnTo>
                <a:lnTo>
                  <a:pt x="2955223" y="2951529"/>
                </a:lnTo>
                <a:lnTo>
                  <a:pt x="0" y="2951529"/>
                </a:lnTo>
                <a:lnTo>
                  <a:pt x="0" y="0"/>
                </a:lnTo>
                <a:close/>
              </a:path>
            </a:pathLst>
          </a:custGeom>
          <a:blipFill>
            <a:blip r:embed="rId7"/>
            <a:stretch>
              <a:fillRect l="0" t="0" r="0" b="0"/>
            </a:stretch>
          </a:blipFill>
        </p:spPr>
      </p:sp>
      <p:sp>
        <p:nvSpPr>
          <p:cNvPr name="Freeform 11" id="11"/>
          <p:cNvSpPr/>
          <p:nvPr/>
        </p:nvSpPr>
        <p:spPr>
          <a:xfrm flipH="false" flipV="false" rot="0">
            <a:off x="5483992" y="7641850"/>
            <a:ext cx="2105842" cy="2011079"/>
          </a:xfrm>
          <a:custGeom>
            <a:avLst/>
            <a:gdLst/>
            <a:ahLst/>
            <a:cxnLst/>
            <a:rect r="r" b="b" t="t" l="l"/>
            <a:pathLst>
              <a:path h="2011079" w="2105842">
                <a:moveTo>
                  <a:pt x="0" y="0"/>
                </a:moveTo>
                <a:lnTo>
                  <a:pt x="2105843" y="0"/>
                </a:lnTo>
                <a:lnTo>
                  <a:pt x="2105843" y="2011080"/>
                </a:lnTo>
                <a:lnTo>
                  <a:pt x="0" y="2011080"/>
                </a:lnTo>
                <a:lnTo>
                  <a:pt x="0" y="0"/>
                </a:lnTo>
                <a:close/>
              </a:path>
            </a:pathLst>
          </a:custGeom>
          <a:blipFill>
            <a:blip r:embed="rId8"/>
            <a:stretch>
              <a:fillRect l="0" t="0" r="0" b="0"/>
            </a:stretch>
          </a:blipFill>
        </p:spPr>
      </p:sp>
      <p:sp>
        <p:nvSpPr>
          <p:cNvPr name="Freeform 12" id="12"/>
          <p:cNvSpPr/>
          <p:nvPr/>
        </p:nvSpPr>
        <p:spPr>
          <a:xfrm flipH="false" flipV="false" rot="0">
            <a:off x="5483992" y="4721201"/>
            <a:ext cx="1967630" cy="2115731"/>
          </a:xfrm>
          <a:custGeom>
            <a:avLst/>
            <a:gdLst/>
            <a:ahLst/>
            <a:cxnLst/>
            <a:rect r="r" b="b" t="t" l="l"/>
            <a:pathLst>
              <a:path h="2115731" w="1967630">
                <a:moveTo>
                  <a:pt x="0" y="0"/>
                </a:moveTo>
                <a:lnTo>
                  <a:pt x="1967630" y="0"/>
                </a:lnTo>
                <a:lnTo>
                  <a:pt x="1967630" y="2115732"/>
                </a:lnTo>
                <a:lnTo>
                  <a:pt x="0" y="2115732"/>
                </a:lnTo>
                <a:lnTo>
                  <a:pt x="0" y="0"/>
                </a:lnTo>
                <a:close/>
              </a:path>
            </a:pathLst>
          </a:custGeom>
          <a:blipFill>
            <a:blip r:embed="rId9"/>
            <a:stretch>
              <a:fillRect l="0" t="0" r="0" b="0"/>
            </a:stretch>
          </a:blipFill>
        </p:spPr>
      </p:sp>
      <p:sp>
        <p:nvSpPr>
          <p:cNvPr name="Freeform 13" id="13"/>
          <p:cNvSpPr/>
          <p:nvPr/>
        </p:nvSpPr>
        <p:spPr>
          <a:xfrm flipH="false" flipV="false" rot="0">
            <a:off x="5317365" y="2407291"/>
            <a:ext cx="2439096" cy="1588462"/>
          </a:xfrm>
          <a:custGeom>
            <a:avLst/>
            <a:gdLst/>
            <a:ahLst/>
            <a:cxnLst/>
            <a:rect r="r" b="b" t="t" l="l"/>
            <a:pathLst>
              <a:path h="1588462" w="2439096">
                <a:moveTo>
                  <a:pt x="0" y="0"/>
                </a:moveTo>
                <a:lnTo>
                  <a:pt x="2439097" y="0"/>
                </a:lnTo>
                <a:lnTo>
                  <a:pt x="2439097" y="1588462"/>
                </a:lnTo>
                <a:lnTo>
                  <a:pt x="0" y="1588462"/>
                </a:lnTo>
                <a:lnTo>
                  <a:pt x="0" y="0"/>
                </a:lnTo>
                <a:close/>
              </a:path>
            </a:pathLst>
          </a:custGeom>
          <a:blipFill>
            <a:blip r:embed="rId10"/>
            <a:stretch>
              <a:fillRect l="0" t="0" r="0" b="0"/>
            </a:stretch>
          </a:blipFill>
        </p:spPr>
      </p:sp>
      <p:sp>
        <p:nvSpPr>
          <p:cNvPr name="TextBox 14" id="14"/>
          <p:cNvSpPr txBox="true"/>
          <p:nvPr/>
        </p:nvSpPr>
        <p:spPr>
          <a:xfrm rot="0">
            <a:off x="8459571" y="1900109"/>
            <a:ext cx="10039575" cy="3948521"/>
          </a:xfrm>
          <a:prstGeom prst="rect">
            <a:avLst/>
          </a:prstGeom>
        </p:spPr>
        <p:txBody>
          <a:bodyPr anchor="t" rtlCol="false" tIns="0" lIns="0" bIns="0" rIns="0">
            <a:spAutoFit/>
          </a:bodyPr>
          <a:lstStyle/>
          <a:p>
            <a:pPr algn="l">
              <a:lnSpc>
                <a:spcPts val="4759"/>
              </a:lnSpc>
            </a:pPr>
            <a:r>
              <a:rPr lang="en-US" sz="4326" b="true">
                <a:solidFill>
                  <a:srgbClr val="403F41"/>
                </a:solidFill>
                <a:latin typeface="Cooper Hewitt Bold"/>
                <a:ea typeface="Cooper Hewitt Bold"/>
                <a:cs typeface="Cooper Hewitt Bold"/>
                <a:sym typeface="Cooper Hewitt Bold"/>
              </a:rPr>
              <a:t>The 50/30/20 Spending Framework in Credit Card Transaction &amp; Customer Analytics</a:t>
            </a:r>
          </a:p>
          <a:p>
            <a:pPr algn="l">
              <a:lnSpc>
                <a:spcPts val="8398"/>
              </a:lnSpc>
            </a:pPr>
          </a:p>
          <a:p>
            <a:pPr algn="l">
              <a:lnSpc>
                <a:spcPts val="7394"/>
              </a:lnSpc>
            </a:pPr>
          </a:p>
        </p:txBody>
      </p:sp>
      <p:sp>
        <p:nvSpPr>
          <p:cNvPr name="TextBox 15" id="15"/>
          <p:cNvSpPr txBox="true"/>
          <p:nvPr/>
        </p:nvSpPr>
        <p:spPr>
          <a:xfrm rot="0">
            <a:off x="8253004" y="4098294"/>
            <a:ext cx="8276675" cy="2517186"/>
          </a:xfrm>
          <a:prstGeom prst="rect">
            <a:avLst/>
          </a:prstGeom>
        </p:spPr>
        <p:txBody>
          <a:bodyPr anchor="t" rtlCol="false" tIns="0" lIns="0" bIns="0" rIns="0">
            <a:spAutoFit/>
          </a:bodyPr>
          <a:lstStyle/>
          <a:p>
            <a:pPr algn="l" marL="748153" indent="-374076" lvl="1">
              <a:lnSpc>
                <a:spcPts val="4851"/>
              </a:lnSpc>
              <a:buFont typeface="Arial"/>
              <a:buChar char="•"/>
            </a:pPr>
            <a:r>
              <a:rPr lang="en-US" sz="3465">
                <a:solidFill>
                  <a:srgbClr val="403F41"/>
                </a:solidFill>
                <a:latin typeface="Cooper Hewitt"/>
                <a:ea typeface="Cooper Hewitt"/>
                <a:cs typeface="Cooper Hewitt"/>
                <a:sym typeface="Cooper Hewitt"/>
              </a:rPr>
              <a:t>This framework helps analyze customer spending priorities, discretionary usage, and savings behavior using transaction and customer dashboards.</a:t>
            </a:r>
          </a:p>
        </p:txBody>
      </p:sp>
      <p:sp>
        <p:nvSpPr>
          <p:cNvPr name="Freeform 16" id="16"/>
          <p:cNvSpPr/>
          <p:nvPr/>
        </p:nvSpPr>
        <p:spPr>
          <a:xfrm flipH="false" flipV="false" rot="0">
            <a:off x="12440502" y="6126811"/>
            <a:ext cx="6058644" cy="4160189"/>
          </a:xfrm>
          <a:custGeom>
            <a:avLst/>
            <a:gdLst/>
            <a:ahLst/>
            <a:cxnLst/>
            <a:rect r="r" b="b" t="t" l="l"/>
            <a:pathLst>
              <a:path h="4160189" w="6058644">
                <a:moveTo>
                  <a:pt x="0" y="0"/>
                </a:moveTo>
                <a:lnTo>
                  <a:pt x="6058644" y="0"/>
                </a:lnTo>
                <a:lnTo>
                  <a:pt x="6058644" y="4160189"/>
                </a:lnTo>
                <a:lnTo>
                  <a:pt x="0" y="4160189"/>
                </a:lnTo>
                <a:lnTo>
                  <a:pt x="0" y="0"/>
                </a:lnTo>
                <a:close/>
              </a:path>
            </a:pathLst>
          </a:custGeom>
          <a:blipFill>
            <a:blip r:embed="rId11"/>
            <a:stretch>
              <a:fillRect l="-17800" t="-23636" r="-18031" b="-74181"/>
            </a:stretch>
          </a:blipFill>
        </p:spPr>
      </p:sp>
      <p:sp>
        <p:nvSpPr>
          <p:cNvPr name="Freeform 17" id="17"/>
          <p:cNvSpPr/>
          <p:nvPr/>
        </p:nvSpPr>
        <p:spPr>
          <a:xfrm flipH="true" flipV="false" rot="0">
            <a:off x="0" y="6142427"/>
            <a:ext cx="6058644" cy="4160189"/>
          </a:xfrm>
          <a:custGeom>
            <a:avLst/>
            <a:gdLst/>
            <a:ahLst/>
            <a:cxnLst/>
            <a:rect r="r" b="b" t="t" l="l"/>
            <a:pathLst>
              <a:path h="4160189" w="6058644">
                <a:moveTo>
                  <a:pt x="6058644" y="0"/>
                </a:moveTo>
                <a:lnTo>
                  <a:pt x="0" y="0"/>
                </a:lnTo>
                <a:lnTo>
                  <a:pt x="0" y="4160189"/>
                </a:lnTo>
                <a:lnTo>
                  <a:pt x="6058644" y="4160189"/>
                </a:lnTo>
                <a:lnTo>
                  <a:pt x="6058644" y="0"/>
                </a:lnTo>
                <a:close/>
              </a:path>
            </a:pathLst>
          </a:custGeom>
          <a:blipFill>
            <a:blip r:embed="rId11"/>
            <a:stretch>
              <a:fillRect l="-17800" t="-23636" r="-18031" b="-74181"/>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true" flipV="false" rot="0">
            <a:off x="311446" y="8617581"/>
            <a:ext cx="3251579" cy="1394114"/>
          </a:xfrm>
          <a:custGeom>
            <a:avLst/>
            <a:gdLst/>
            <a:ahLst/>
            <a:cxnLst/>
            <a:rect r="r" b="b" t="t" l="l"/>
            <a:pathLst>
              <a:path h="1394114" w="3251579">
                <a:moveTo>
                  <a:pt x="3251578" y="0"/>
                </a:moveTo>
                <a:lnTo>
                  <a:pt x="0" y="0"/>
                </a:lnTo>
                <a:lnTo>
                  <a:pt x="0" y="1394115"/>
                </a:lnTo>
                <a:lnTo>
                  <a:pt x="3251578" y="1394115"/>
                </a:lnTo>
                <a:lnTo>
                  <a:pt x="3251578" y="0"/>
                </a:lnTo>
                <a:close/>
              </a:path>
            </a:pathLst>
          </a:custGeom>
          <a:blipFill>
            <a:blip r:embed="rId3"/>
            <a:stretch>
              <a:fillRect l="0" t="0" r="0" b="0"/>
            </a:stretch>
          </a:blipFill>
        </p:spPr>
      </p:sp>
      <p:sp>
        <p:nvSpPr>
          <p:cNvPr name="Freeform 4" id="4"/>
          <p:cNvSpPr/>
          <p:nvPr/>
        </p:nvSpPr>
        <p:spPr>
          <a:xfrm flipH="false" flipV="false" rot="0">
            <a:off x="727749" y="9013687"/>
            <a:ext cx="601902" cy="601902"/>
          </a:xfrm>
          <a:custGeom>
            <a:avLst/>
            <a:gdLst/>
            <a:ahLst/>
            <a:cxnLst/>
            <a:rect r="r" b="b" t="t" l="l"/>
            <a:pathLst>
              <a:path h="601902" w="601902">
                <a:moveTo>
                  <a:pt x="0" y="0"/>
                </a:moveTo>
                <a:lnTo>
                  <a:pt x="601902" y="0"/>
                </a:lnTo>
                <a:lnTo>
                  <a:pt x="601902" y="601903"/>
                </a:lnTo>
                <a:lnTo>
                  <a:pt x="0" y="601903"/>
                </a:lnTo>
                <a:lnTo>
                  <a:pt x="0" y="0"/>
                </a:lnTo>
                <a:close/>
              </a:path>
            </a:pathLst>
          </a:custGeom>
          <a:blipFill>
            <a:blip r:embed="rId4"/>
            <a:stretch>
              <a:fillRect l="0" t="0" r="0" b="0"/>
            </a:stretch>
          </a:blipFill>
        </p:spPr>
      </p:sp>
      <p:sp>
        <p:nvSpPr>
          <p:cNvPr name="Freeform 5" id="5"/>
          <p:cNvSpPr/>
          <p:nvPr/>
        </p:nvSpPr>
        <p:spPr>
          <a:xfrm flipH="true" flipV="false" rot="0">
            <a:off x="0" y="6126811"/>
            <a:ext cx="6058644" cy="4160189"/>
          </a:xfrm>
          <a:custGeom>
            <a:avLst/>
            <a:gdLst/>
            <a:ahLst/>
            <a:cxnLst/>
            <a:rect r="r" b="b" t="t" l="l"/>
            <a:pathLst>
              <a:path h="4160189" w="6058644">
                <a:moveTo>
                  <a:pt x="6058644" y="0"/>
                </a:moveTo>
                <a:lnTo>
                  <a:pt x="0" y="0"/>
                </a:lnTo>
                <a:lnTo>
                  <a:pt x="0" y="4160189"/>
                </a:lnTo>
                <a:lnTo>
                  <a:pt x="6058644" y="4160189"/>
                </a:lnTo>
                <a:lnTo>
                  <a:pt x="6058644" y="0"/>
                </a:lnTo>
                <a:close/>
              </a:path>
            </a:pathLst>
          </a:custGeom>
          <a:blipFill>
            <a:blip r:embed="rId5"/>
            <a:stretch>
              <a:fillRect l="-17800" t="-23636" r="-18031" b="-74181"/>
            </a:stretch>
          </a:blipFill>
        </p:spPr>
      </p:sp>
      <p:sp>
        <p:nvSpPr>
          <p:cNvPr name="Freeform 6" id="6"/>
          <p:cNvSpPr/>
          <p:nvPr/>
        </p:nvSpPr>
        <p:spPr>
          <a:xfrm flipH="false" flipV="false" rot="0">
            <a:off x="-1656665" y="532940"/>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311446" y="2666270"/>
            <a:ext cx="4981591" cy="5148931"/>
          </a:xfrm>
          <a:custGeom>
            <a:avLst/>
            <a:gdLst/>
            <a:ahLst/>
            <a:cxnLst/>
            <a:rect r="r" b="b" t="t" l="l"/>
            <a:pathLst>
              <a:path h="5148931" w="4981591">
                <a:moveTo>
                  <a:pt x="0" y="0"/>
                </a:moveTo>
                <a:lnTo>
                  <a:pt x="4981591" y="0"/>
                </a:lnTo>
                <a:lnTo>
                  <a:pt x="4981591" y="5148931"/>
                </a:lnTo>
                <a:lnTo>
                  <a:pt x="0" y="5148931"/>
                </a:lnTo>
                <a:lnTo>
                  <a:pt x="0" y="0"/>
                </a:lnTo>
                <a:close/>
              </a:path>
            </a:pathLst>
          </a:custGeom>
          <a:blipFill>
            <a:blip r:embed="rId7"/>
            <a:stretch>
              <a:fillRect l="0" t="0" r="0" b="0"/>
            </a:stretch>
          </a:blipFill>
        </p:spPr>
      </p:sp>
      <p:sp>
        <p:nvSpPr>
          <p:cNvPr name="Freeform 8" id="8"/>
          <p:cNvSpPr/>
          <p:nvPr/>
        </p:nvSpPr>
        <p:spPr>
          <a:xfrm flipH="false" flipV="false" rot="0">
            <a:off x="10591852" y="8617581"/>
            <a:ext cx="4068055" cy="640719"/>
          </a:xfrm>
          <a:custGeom>
            <a:avLst/>
            <a:gdLst/>
            <a:ahLst/>
            <a:cxnLst/>
            <a:rect r="r" b="b" t="t" l="l"/>
            <a:pathLst>
              <a:path h="640719" w="4068055">
                <a:moveTo>
                  <a:pt x="0" y="0"/>
                </a:moveTo>
                <a:lnTo>
                  <a:pt x="4068055" y="0"/>
                </a:lnTo>
                <a:lnTo>
                  <a:pt x="4068055" y="640719"/>
                </a:lnTo>
                <a:lnTo>
                  <a:pt x="0" y="640719"/>
                </a:lnTo>
                <a:lnTo>
                  <a:pt x="0" y="0"/>
                </a:lnTo>
                <a:close/>
              </a:path>
            </a:pathLst>
          </a:custGeom>
          <a:blipFill>
            <a:blip r:embed="rId8"/>
            <a:stretch>
              <a:fillRect l="0" t="0" r="0" b="0"/>
            </a:stretch>
          </a:blipFill>
        </p:spPr>
      </p:sp>
      <p:sp>
        <p:nvSpPr>
          <p:cNvPr name="Freeform 9" id="9"/>
          <p:cNvSpPr/>
          <p:nvPr/>
        </p:nvSpPr>
        <p:spPr>
          <a:xfrm flipH="false" flipV="false" rot="0">
            <a:off x="5293037" y="1998029"/>
            <a:ext cx="12737318" cy="7260271"/>
          </a:xfrm>
          <a:custGeom>
            <a:avLst/>
            <a:gdLst/>
            <a:ahLst/>
            <a:cxnLst/>
            <a:rect r="r" b="b" t="t" l="l"/>
            <a:pathLst>
              <a:path h="7260271" w="12737318">
                <a:moveTo>
                  <a:pt x="0" y="0"/>
                </a:moveTo>
                <a:lnTo>
                  <a:pt x="12737318" y="0"/>
                </a:lnTo>
                <a:lnTo>
                  <a:pt x="12737318" y="7260271"/>
                </a:lnTo>
                <a:lnTo>
                  <a:pt x="0" y="7260271"/>
                </a:lnTo>
                <a:lnTo>
                  <a:pt x="0" y="0"/>
                </a:lnTo>
                <a:close/>
              </a:path>
            </a:pathLst>
          </a:custGeom>
          <a:blipFill>
            <a:blip r:embed="rId9"/>
            <a:stretch>
              <a:fillRect l="0" t="0" r="0" b="0"/>
            </a:stretch>
          </a:blipFill>
        </p:spPr>
      </p:sp>
      <p:sp>
        <p:nvSpPr>
          <p:cNvPr name="TextBox 10" id="10"/>
          <p:cNvSpPr txBox="true"/>
          <p:nvPr/>
        </p:nvSpPr>
        <p:spPr>
          <a:xfrm rot="0">
            <a:off x="476493" y="207818"/>
            <a:ext cx="6444219" cy="1142339"/>
          </a:xfrm>
          <a:prstGeom prst="rect">
            <a:avLst/>
          </a:prstGeom>
        </p:spPr>
        <p:txBody>
          <a:bodyPr anchor="t" rtlCol="false" tIns="0" lIns="0" bIns="0" rIns="0">
            <a:spAutoFit/>
          </a:bodyPr>
          <a:lstStyle/>
          <a:p>
            <a:pPr algn="l">
              <a:lnSpc>
                <a:spcPts val="7361"/>
              </a:lnSpc>
            </a:pPr>
            <a:r>
              <a:rPr lang="en-US" sz="6692" b="true">
                <a:solidFill>
                  <a:srgbClr val="403F41"/>
                </a:solidFill>
                <a:latin typeface="Cooper Hewitt Bold"/>
                <a:ea typeface="Cooper Hewitt Bold"/>
                <a:cs typeface="Cooper Hewitt Bold"/>
                <a:sym typeface="Cooper Hewitt Bold"/>
              </a:rPr>
              <a:t>Dashboard: 1</a:t>
            </a:r>
          </a:p>
        </p:txBody>
      </p:sp>
      <p:sp>
        <p:nvSpPr>
          <p:cNvPr name="TextBox 11" id="11"/>
          <p:cNvSpPr txBox="true"/>
          <p:nvPr/>
        </p:nvSpPr>
        <p:spPr>
          <a:xfrm rot="0">
            <a:off x="6058644" y="213636"/>
            <a:ext cx="11670353" cy="3464010"/>
          </a:xfrm>
          <a:prstGeom prst="rect">
            <a:avLst/>
          </a:prstGeom>
        </p:spPr>
        <p:txBody>
          <a:bodyPr anchor="t" rtlCol="false" tIns="0" lIns="0" bIns="0" rIns="0">
            <a:spAutoFit/>
          </a:bodyPr>
          <a:lstStyle/>
          <a:p>
            <a:pPr algn="l">
              <a:lnSpc>
                <a:spcPts val="5931"/>
              </a:lnSpc>
            </a:pPr>
            <a:r>
              <a:rPr lang="en-US" sz="5392" u="sng" b="true">
                <a:solidFill>
                  <a:srgbClr val="403F41"/>
                </a:solidFill>
                <a:latin typeface="Cooper Hewitt Bold"/>
                <a:ea typeface="Cooper Hewitt Bold"/>
                <a:cs typeface="Cooper Hewitt Bold"/>
                <a:sym typeface="Cooper Hewitt Bold"/>
              </a:rPr>
              <a:t>Credit Card Transaction Performance Dashboard</a:t>
            </a:r>
          </a:p>
          <a:p>
            <a:pPr algn="l">
              <a:lnSpc>
                <a:spcPts val="7361"/>
              </a:lnSpc>
            </a:pPr>
          </a:p>
          <a:p>
            <a:pPr algn="l">
              <a:lnSpc>
                <a:spcPts val="670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true" flipV="false" rot="0">
            <a:off x="311446" y="8617581"/>
            <a:ext cx="3251579" cy="1394114"/>
          </a:xfrm>
          <a:custGeom>
            <a:avLst/>
            <a:gdLst/>
            <a:ahLst/>
            <a:cxnLst/>
            <a:rect r="r" b="b" t="t" l="l"/>
            <a:pathLst>
              <a:path h="1394114" w="3251579">
                <a:moveTo>
                  <a:pt x="3251578" y="0"/>
                </a:moveTo>
                <a:lnTo>
                  <a:pt x="0" y="0"/>
                </a:lnTo>
                <a:lnTo>
                  <a:pt x="0" y="1394115"/>
                </a:lnTo>
                <a:lnTo>
                  <a:pt x="3251578" y="1394115"/>
                </a:lnTo>
                <a:lnTo>
                  <a:pt x="3251578" y="0"/>
                </a:lnTo>
                <a:close/>
              </a:path>
            </a:pathLst>
          </a:custGeom>
          <a:blipFill>
            <a:blip r:embed="rId3"/>
            <a:stretch>
              <a:fillRect l="0" t="0" r="0" b="0"/>
            </a:stretch>
          </a:blipFill>
        </p:spPr>
      </p:sp>
      <p:sp>
        <p:nvSpPr>
          <p:cNvPr name="Freeform 4" id="4"/>
          <p:cNvSpPr/>
          <p:nvPr/>
        </p:nvSpPr>
        <p:spPr>
          <a:xfrm flipH="false" flipV="false" rot="0">
            <a:off x="727749" y="9013687"/>
            <a:ext cx="601902" cy="601902"/>
          </a:xfrm>
          <a:custGeom>
            <a:avLst/>
            <a:gdLst/>
            <a:ahLst/>
            <a:cxnLst/>
            <a:rect r="r" b="b" t="t" l="l"/>
            <a:pathLst>
              <a:path h="601902" w="601902">
                <a:moveTo>
                  <a:pt x="0" y="0"/>
                </a:moveTo>
                <a:lnTo>
                  <a:pt x="601902" y="0"/>
                </a:lnTo>
                <a:lnTo>
                  <a:pt x="601902" y="601903"/>
                </a:lnTo>
                <a:lnTo>
                  <a:pt x="0" y="601903"/>
                </a:lnTo>
                <a:lnTo>
                  <a:pt x="0" y="0"/>
                </a:lnTo>
                <a:close/>
              </a:path>
            </a:pathLst>
          </a:custGeom>
          <a:blipFill>
            <a:blip r:embed="rId4"/>
            <a:stretch>
              <a:fillRect l="0" t="0" r="0" b="0"/>
            </a:stretch>
          </a:blipFill>
        </p:spPr>
      </p:sp>
      <p:sp>
        <p:nvSpPr>
          <p:cNvPr name="Freeform 5" id="5"/>
          <p:cNvSpPr/>
          <p:nvPr/>
        </p:nvSpPr>
        <p:spPr>
          <a:xfrm flipH="true" flipV="false" rot="0">
            <a:off x="0" y="6126811"/>
            <a:ext cx="6058644" cy="4160189"/>
          </a:xfrm>
          <a:custGeom>
            <a:avLst/>
            <a:gdLst/>
            <a:ahLst/>
            <a:cxnLst/>
            <a:rect r="r" b="b" t="t" l="l"/>
            <a:pathLst>
              <a:path h="4160189" w="6058644">
                <a:moveTo>
                  <a:pt x="6058644" y="0"/>
                </a:moveTo>
                <a:lnTo>
                  <a:pt x="0" y="0"/>
                </a:lnTo>
                <a:lnTo>
                  <a:pt x="0" y="4160189"/>
                </a:lnTo>
                <a:lnTo>
                  <a:pt x="6058644" y="4160189"/>
                </a:lnTo>
                <a:lnTo>
                  <a:pt x="6058644" y="0"/>
                </a:lnTo>
                <a:close/>
              </a:path>
            </a:pathLst>
          </a:custGeom>
          <a:blipFill>
            <a:blip r:embed="rId5"/>
            <a:stretch>
              <a:fillRect l="-17800" t="-23636" r="-18031" b="-74181"/>
            </a:stretch>
          </a:blipFill>
        </p:spPr>
      </p:sp>
      <p:sp>
        <p:nvSpPr>
          <p:cNvPr name="Freeform 6" id="6"/>
          <p:cNvSpPr/>
          <p:nvPr/>
        </p:nvSpPr>
        <p:spPr>
          <a:xfrm flipH="false" flipV="false" rot="0">
            <a:off x="-1656665" y="532940"/>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311446" y="2666270"/>
            <a:ext cx="4981591" cy="5148931"/>
          </a:xfrm>
          <a:custGeom>
            <a:avLst/>
            <a:gdLst/>
            <a:ahLst/>
            <a:cxnLst/>
            <a:rect r="r" b="b" t="t" l="l"/>
            <a:pathLst>
              <a:path h="5148931" w="4981591">
                <a:moveTo>
                  <a:pt x="0" y="0"/>
                </a:moveTo>
                <a:lnTo>
                  <a:pt x="4981591" y="0"/>
                </a:lnTo>
                <a:lnTo>
                  <a:pt x="4981591" y="5148931"/>
                </a:lnTo>
                <a:lnTo>
                  <a:pt x="0" y="5148931"/>
                </a:lnTo>
                <a:lnTo>
                  <a:pt x="0" y="0"/>
                </a:lnTo>
                <a:close/>
              </a:path>
            </a:pathLst>
          </a:custGeom>
          <a:blipFill>
            <a:blip r:embed="rId7"/>
            <a:stretch>
              <a:fillRect l="0" t="0" r="0" b="0"/>
            </a:stretch>
          </a:blipFill>
        </p:spPr>
      </p:sp>
      <p:sp>
        <p:nvSpPr>
          <p:cNvPr name="Freeform 8" id="8"/>
          <p:cNvSpPr/>
          <p:nvPr/>
        </p:nvSpPr>
        <p:spPr>
          <a:xfrm flipH="false" flipV="false" rot="0">
            <a:off x="10591852" y="8617581"/>
            <a:ext cx="4068055" cy="640719"/>
          </a:xfrm>
          <a:custGeom>
            <a:avLst/>
            <a:gdLst/>
            <a:ahLst/>
            <a:cxnLst/>
            <a:rect r="r" b="b" t="t" l="l"/>
            <a:pathLst>
              <a:path h="640719" w="4068055">
                <a:moveTo>
                  <a:pt x="0" y="0"/>
                </a:moveTo>
                <a:lnTo>
                  <a:pt x="4068055" y="0"/>
                </a:lnTo>
                <a:lnTo>
                  <a:pt x="4068055" y="640719"/>
                </a:lnTo>
                <a:lnTo>
                  <a:pt x="0" y="640719"/>
                </a:lnTo>
                <a:lnTo>
                  <a:pt x="0" y="0"/>
                </a:lnTo>
                <a:close/>
              </a:path>
            </a:pathLst>
          </a:custGeom>
          <a:blipFill>
            <a:blip r:embed="rId8"/>
            <a:stretch>
              <a:fillRect l="0" t="0" r="0" b="0"/>
            </a:stretch>
          </a:blipFill>
        </p:spPr>
      </p:sp>
      <p:sp>
        <p:nvSpPr>
          <p:cNvPr name="TextBox 9" id="9"/>
          <p:cNvSpPr txBox="true"/>
          <p:nvPr/>
        </p:nvSpPr>
        <p:spPr>
          <a:xfrm rot="0">
            <a:off x="476493" y="207818"/>
            <a:ext cx="6444219" cy="1142339"/>
          </a:xfrm>
          <a:prstGeom prst="rect">
            <a:avLst/>
          </a:prstGeom>
        </p:spPr>
        <p:txBody>
          <a:bodyPr anchor="t" rtlCol="false" tIns="0" lIns="0" bIns="0" rIns="0">
            <a:spAutoFit/>
          </a:bodyPr>
          <a:lstStyle/>
          <a:p>
            <a:pPr algn="l">
              <a:lnSpc>
                <a:spcPts val="7361"/>
              </a:lnSpc>
            </a:pPr>
            <a:r>
              <a:rPr lang="en-US" sz="6692" b="true">
                <a:solidFill>
                  <a:srgbClr val="403F41"/>
                </a:solidFill>
                <a:latin typeface="Cooper Hewitt Bold"/>
                <a:ea typeface="Cooper Hewitt Bold"/>
                <a:cs typeface="Cooper Hewitt Bold"/>
                <a:sym typeface="Cooper Hewitt Bold"/>
              </a:rPr>
              <a:t>Dashboard: 1</a:t>
            </a:r>
          </a:p>
        </p:txBody>
      </p:sp>
      <p:sp>
        <p:nvSpPr>
          <p:cNvPr name="TextBox 10" id="10"/>
          <p:cNvSpPr txBox="true"/>
          <p:nvPr/>
        </p:nvSpPr>
        <p:spPr>
          <a:xfrm rot="0">
            <a:off x="6058644" y="194586"/>
            <a:ext cx="11670353" cy="3853340"/>
          </a:xfrm>
          <a:prstGeom prst="rect">
            <a:avLst/>
          </a:prstGeom>
        </p:spPr>
        <p:txBody>
          <a:bodyPr anchor="t" rtlCol="false" tIns="0" lIns="0" bIns="0" rIns="0">
            <a:spAutoFit/>
          </a:bodyPr>
          <a:lstStyle/>
          <a:p>
            <a:pPr algn="l">
              <a:lnSpc>
                <a:spcPts val="7361"/>
              </a:lnSpc>
            </a:pPr>
            <a:r>
              <a:rPr lang="en-US" sz="6692" u="sng" b="true">
                <a:solidFill>
                  <a:srgbClr val="403F41"/>
                </a:solidFill>
                <a:latin typeface="Cooper Hewitt Bold"/>
                <a:ea typeface="Cooper Hewitt Bold"/>
                <a:cs typeface="Cooper Hewitt Bold"/>
                <a:sym typeface="Cooper Hewitt Bold"/>
              </a:rPr>
              <a:t>Credit Card Transaction Performance Dashboard (Insights)</a:t>
            </a:r>
          </a:p>
          <a:p>
            <a:pPr algn="l">
              <a:lnSpc>
                <a:spcPts val="6701"/>
              </a:lnSpc>
            </a:pPr>
          </a:p>
        </p:txBody>
      </p:sp>
      <p:sp>
        <p:nvSpPr>
          <p:cNvPr name="TextBox 11" id="11"/>
          <p:cNvSpPr txBox="true"/>
          <p:nvPr/>
        </p:nvSpPr>
        <p:spPr>
          <a:xfrm rot="0">
            <a:off x="5921851" y="3328353"/>
            <a:ext cx="10986135" cy="5574735"/>
          </a:xfrm>
          <a:prstGeom prst="rect">
            <a:avLst/>
          </a:prstGeom>
        </p:spPr>
        <p:txBody>
          <a:bodyPr anchor="t" rtlCol="false" tIns="0" lIns="0" bIns="0" rIns="0">
            <a:spAutoFit/>
          </a:bodyPr>
          <a:lstStyle/>
          <a:p>
            <a:pPr algn="l" marL="582886" indent="-291443" lvl="1">
              <a:lnSpc>
                <a:spcPts val="2969"/>
              </a:lnSpc>
              <a:buFont typeface="Arial"/>
              <a:buChar char="•"/>
            </a:pPr>
            <a:r>
              <a:rPr lang="en-US" b="true" sz="2699" u="sng">
                <a:solidFill>
                  <a:srgbClr val="403F41"/>
                </a:solidFill>
                <a:latin typeface="Cooper Hewitt Bold"/>
                <a:ea typeface="Cooper Hewitt Bold"/>
                <a:cs typeface="Cooper Hewitt Bold"/>
                <a:sym typeface="Cooper Hewitt Bold"/>
              </a:rPr>
              <a:t>The dashboard reports ₹55M Total Revenue generated from ₹45M Total Transaction Amount, reflecting strong overall card usage.</a:t>
            </a:r>
          </a:p>
          <a:p>
            <a:pPr algn="l" marL="582886" indent="-291443" lvl="1">
              <a:lnSpc>
                <a:spcPts val="2969"/>
              </a:lnSpc>
              <a:buFont typeface="Arial"/>
              <a:buChar char="•"/>
            </a:pPr>
            <a:r>
              <a:rPr lang="en-US" b="true" sz="2699" u="sng">
                <a:solidFill>
                  <a:srgbClr val="403F41"/>
                </a:solidFill>
                <a:latin typeface="Cooper Hewitt Bold"/>
                <a:ea typeface="Cooper Hewitt Bold"/>
                <a:cs typeface="Cooper Hewitt Bold"/>
                <a:sym typeface="Cooper Hewitt Bold"/>
              </a:rPr>
              <a:t>A total of 10.11K transactions were recorded, indicating healthy transaction volume across customers.</a:t>
            </a:r>
          </a:p>
          <a:p>
            <a:pPr algn="l" marL="582886" indent="-291443" lvl="1">
              <a:lnSpc>
                <a:spcPts val="2969"/>
              </a:lnSpc>
              <a:buFont typeface="Arial"/>
              <a:buChar char="•"/>
            </a:pPr>
            <a:r>
              <a:rPr lang="en-US" b="true" sz="2699" u="sng">
                <a:solidFill>
                  <a:srgbClr val="403F41"/>
                </a:solidFill>
                <a:latin typeface="Cooper Hewitt Bold"/>
                <a:ea typeface="Cooper Hewitt Bold"/>
                <a:cs typeface="Cooper Hewitt Bold"/>
                <a:sym typeface="Cooper Hewitt Bold"/>
              </a:rPr>
              <a:t>₹7.84M Total Interest earned highlights significant revenue contribution from revolving credit balances.</a:t>
            </a:r>
          </a:p>
          <a:p>
            <a:pPr algn="l" marL="582886" indent="-291443" lvl="1">
              <a:lnSpc>
                <a:spcPts val="2969"/>
              </a:lnSpc>
              <a:buFont typeface="Arial"/>
              <a:buChar char="•"/>
            </a:pPr>
            <a:r>
              <a:rPr lang="en-US" b="true" sz="2699" u="sng">
                <a:solidFill>
                  <a:srgbClr val="403F41"/>
                </a:solidFill>
                <a:latin typeface="Cooper Hewitt Bold"/>
                <a:ea typeface="Cooper Hewitt Bold"/>
                <a:cs typeface="Cooper Hewitt Bold"/>
                <a:sym typeface="Cooper Hewitt Bold"/>
              </a:rPr>
              <a:t>By card type, Blue cards dominate with ₹46.1M revenue, followed by Silver (₹5.9M), Gold (₹2.45M), and Platinum (₹1.13M).</a:t>
            </a:r>
          </a:p>
          <a:p>
            <a:pPr algn="l" marL="582886" indent="-291443" lvl="1">
              <a:lnSpc>
                <a:spcPts val="2969"/>
              </a:lnSpc>
              <a:buFont typeface="Arial"/>
              <a:buChar char="•"/>
            </a:pPr>
            <a:r>
              <a:rPr lang="en-US" b="true" sz="2699" u="sng">
                <a:solidFill>
                  <a:srgbClr val="403F41"/>
                </a:solidFill>
                <a:latin typeface="Cooper Hewitt Bold"/>
                <a:ea typeface="Cooper Hewitt Bold"/>
                <a:cs typeface="Cooper Hewitt Bold"/>
                <a:sym typeface="Cooper Hewitt Bold"/>
              </a:rPr>
              <a:t>Swipe transactions contribute the highest revenue at ₹35M, compared to Chip (₹17M) and Online (₹3M) payments.</a:t>
            </a:r>
          </a:p>
          <a:p>
            <a:pPr algn="l" marL="582886" indent="-291443" lvl="1">
              <a:lnSpc>
                <a:spcPts val="2969"/>
              </a:lnSpc>
              <a:buFont typeface="Arial"/>
              <a:buChar char="•"/>
            </a:pPr>
            <a:r>
              <a:rPr lang="en-US" b="true" sz="2699" u="sng">
                <a:solidFill>
                  <a:srgbClr val="403F41"/>
                </a:solidFill>
                <a:latin typeface="Cooper Hewitt Bold"/>
                <a:ea typeface="Cooper Hewitt Bold"/>
                <a:cs typeface="Cooper Hewitt Bold"/>
                <a:sym typeface="Cooper Hewitt Bold"/>
              </a:rPr>
              <a:t>Quarterly analysis shows peak revenue in Q3 (₹14.2M), while Q4 dips to ₹11.5M, indicating seasonal variation.</a:t>
            </a:r>
          </a:p>
          <a:p>
            <a:pPr algn="l" marL="582886" indent="-291443" lvl="1">
              <a:lnSpc>
                <a:spcPts val="2969"/>
              </a:lnSpc>
              <a:buFont typeface="Arial"/>
              <a:buChar char="•"/>
            </a:pPr>
            <a:r>
              <a:rPr lang="en-US" b="true" sz="2699" u="sng">
                <a:solidFill>
                  <a:srgbClr val="403F41"/>
                </a:solidFill>
                <a:latin typeface="Cooper Hewitt Bold"/>
                <a:ea typeface="Cooper Hewitt Bold"/>
                <a:cs typeface="Cooper Hewitt Bold"/>
                <a:sym typeface="Cooper Hewitt Bold"/>
              </a:rPr>
              <a:t>Expense-wise, Bills (₹14M) and Entertainment (₹10M) are the top spending categories, driving a major share of total revenue.</a:t>
            </a:r>
          </a:p>
          <a:p>
            <a:pPr algn="l">
              <a:lnSpc>
                <a:spcPts val="234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false" flipV="false" rot="0">
            <a:off x="9602301" y="918203"/>
            <a:ext cx="8461170" cy="8450593"/>
          </a:xfrm>
          <a:custGeom>
            <a:avLst/>
            <a:gdLst/>
            <a:ahLst/>
            <a:cxnLst/>
            <a:rect r="r" b="b" t="t" l="l"/>
            <a:pathLst>
              <a:path h="8450593" w="8461170">
                <a:moveTo>
                  <a:pt x="0" y="0"/>
                </a:moveTo>
                <a:lnTo>
                  <a:pt x="8461170" y="0"/>
                </a:lnTo>
                <a:lnTo>
                  <a:pt x="8461170" y="8450594"/>
                </a:lnTo>
                <a:lnTo>
                  <a:pt x="0" y="8450594"/>
                </a:lnTo>
                <a:lnTo>
                  <a:pt x="0" y="0"/>
                </a:lnTo>
                <a:close/>
              </a:path>
            </a:pathLst>
          </a:custGeom>
          <a:blipFill>
            <a:blip r:embed="rId3"/>
            <a:stretch>
              <a:fillRect l="0" t="0" r="0" b="0"/>
            </a:stretch>
          </a:blipFill>
        </p:spPr>
      </p:sp>
      <p:sp>
        <p:nvSpPr>
          <p:cNvPr name="Freeform 4" id="4"/>
          <p:cNvSpPr/>
          <p:nvPr/>
        </p:nvSpPr>
        <p:spPr>
          <a:xfrm flipH="false" flipV="false" rot="0">
            <a:off x="149359" y="8847624"/>
            <a:ext cx="3251579" cy="1394114"/>
          </a:xfrm>
          <a:custGeom>
            <a:avLst/>
            <a:gdLst/>
            <a:ahLst/>
            <a:cxnLst/>
            <a:rect r="r" b="b" t="t" l="l"/>
            <a:pathLst>
              <a:path h="1394114" w="3251579">
                <a:moveTo>
                  <a:pt x="0" y="0"/>
                </a:moveTo>
                <a:lnTo>
                  <a:pt x="3251578" y="0"/>
                </a:lnTo>
                <a:lnTo>
                  <a:pt x="3251578" y="1394115"/>
                </a:lnTo>
                <a:lnTo>
                  <a:pt x="0" y="1394115"/>
                </a:lnTo>
                <a:lnTo>
                  <a:pt x="0" y="0"/>
                </a:lnTo>
                <a:close/>
              </a:path>
            </a:pathLst>
          </a:custGeom>
          <a:blipFill>
            <a:blip r:embed="rId4"/>
            <a:stretch>
              <a:fillRect l="0" t="0" r="0" b="0"/>
            </a:stretch>
          </a:blipFill>
        </p:spPr>
      </p:sp>
      <p:sp>
        <p:nvSpPr>
          <p:cNvPr name="Freeform 5" id="5"/>
          <p:cNvSpPr/>
          <p:nvPr/>
        </p:nvSpPr>
        <p:spPr>
          <a:xfrm flipH="false" flipV="false" rot="0">
            <a:off x="2232407" y="9243730"/>
            <a:ext cx="601902" cy="601902"/>
          </a:xfrm>
          <a:custGeom>
            <a:avLst/>
            <a:gdLst/>
            <a:ahLst/>
            <a:cxnLst/>
            <a:rect r="r" b="b" t="t" l="l"/>
            <a:pathLst>
              <a:path h="601902" w="601902">
                <a:moveTo>
                  <a:pt x="0" y="0"/>
                </a:moveTo>
                <a:lnTo>
                  <a:pt x="601902" y="0"/>
                </a:lnTo>
                <a:lnTo>
                  <a:pt x="601902" y="601902"/>
                </a:lnTo>
                <a:lnTo>
                  <a:pt x="0" y="601902"/>
                </a:lnTo>
                <a:lnTo>
                  <a:pt x="0" y="0"/>
                </a:lnTo>
                <a:close/>
              </a:path>
            </a:pathLst>
          </a:custGeom>
          <a:blipFill>
            <a:blip r:embed="rId5"/>
            <a:stretch>
              <a:fillRect l="0" t="0" r="0" b="0"/>
            </a:stretch>
          </a:blipFill>
        </p:spPr>
      </p:sp>
      <p:sp>
        <p:nvSpPr>
          <p:cNvPr name="Freeform 6" id="6"/>
          <p:cNvSpPr/>
          <p:nvPr/>
        </p:nvSpPr>
        <p:spPr>
          <a:xfrm flipH="false" flipV="false" rot="0">
            <a:off x="12440502" y="6126811"/>
            <a:ext cx="6058644" cy="4160189"/>
          </a:xfrm>
          <a:custGeom>
            <a:avLst/>
            <a:gdLst/>
            <a:ahLst/>
            <a:cxnLst/>
            <a:rect r="r" b="b" t="t" l="l"/>
            <a:pathLst>
              <a:path h="4160189" w="6058644">
                <a:moveTo>
                  <a:pt x="0" y="0"/>
                </a:moveTo>
                <a:lnTo>
                  <a:pt x="6058644" y="0"/>
                </a:lnTo>
                <a:lnTo>
                  <a:pt x="6058644" y="4160189"/>
                </a:lnTo>
                <a:lnTo>
                  <a:pt x="0" y="4160189"/>
                </a:lnTo>
                <a:lnTo>
                  <a:pt x="0" y="0"/>
                </a:lnTo>
                <a:close/>
              </a:path>
            </a:pathLst>
          </a:custGeom>
          <a:blipFill>
            <a:blip r:embed="rId6"/>
            <a:stretch>
              <a:fillRect l="-17800" t="-23636" r="-18031" b="-74181"/>
            </a:stretch>
          </a:blipFill>
        </p:spPr>
      </p:sp>
      <p:sp>
        <p:nvSpPr>
          <p:cNvPr name="TextBox 7" id="7"/>
          <p:cNvSpPr txBox="true"/>
          <p:nvPr/>
        </p:nvSpPr>
        <p:spPr>
          <a:xfrm rot="0">
            <a:off x="149359" y="-52094"/>
            <a:ext cx="14597810" cy="1678279"/>
          </a:xfrm>
          <a:prstGeom prst="rect">
            <a:avLst/>
          </a:prstGeom>
        </p:spPr>
        <p:txBody>
          <a:bodyPr anchor="t" rtlCol="false" tIns="0" lIns="0" bIns="0" rIns="0">
            <a:spAutoFit/>
          </a:bodyPr>
          <a:lstStyle/>
          <a:p>
            <a:pPr algn="l">
              <a:lnSpc>
                <a:spcPts val="5931"/>
              </a:lnSpc>
            </a:pPr>
            <a:r>
              <a:rPr lang="en-US" sz="5392" b="true">
                <a:solidFill>
                  <a:srgbClr val="403F41"/>
                </a:solidFill>
                <a:latin typeface="Cooper Hewitt Bold"/>
                <a:ea typeface="Cooper Hewitt Bold"/>
                <a:cs typeface="Cooper Hewitt Bold"/>
                <a:sym typeface="Cooper Hewitt Bold"/>
              </a:rPr>
              <a:t>Dashboard:2 </a:t>
            </a:r>
            <a:r>
              <a:rPr lang="en-US" sz="5392" u="sng" b="true">
                <a:solidFill>
                  <a:srgbClr val="403F41"/>
                </a:solidFill>
                <a:latin typeface="Cooper Hewitt Bold"/>
                <a:ea typeface="Cooper Hewitt Bold"/>
                <a:cs typeface="Cooper Hewitt Bold"/>
                <a:sym typeface="Cooper Hewitt Bold"/>
              </a:rPr>
              <a:t>Credit Card Customer Performance Dashboard</a:t>
            </a:r>
          </a:p>
        </p:txBody>
      </p:sp>
      <p:sp>
        <p:nvSpPr>
          <p:cNvPr name="Freeform 8" id="8"/>
          <p:cNvSpPr/>
          <p:nvPr/>
        </p:nvSpPr>
        <p:spPr>
          <a:xfrm flipH="false" flipV="false" rot="0">
            <a:off x="10767549" y="1329651"/>
            <a:ext cx="6130674" cy="6632237"/>
          </a:xfrm>
          <a:custGeom>
            <a:avLst/>
            <a:gdLst/>
            <a:ahLst/>
            <a:cxnLst/>
            <a:rect r="r" b="b" t="t" l="l"/>
            <a:pathLst>
              <a:path h="6632237" w="6130674">
                <a:moveTo>
                  <a:pt x="0" y="0"/>
                </a:moveTo>
                <a:lnTo>
                  <a:pt x="6130674" y="0"/>
                </a:lnTo>
                <a:lnTo>
                  <a:pt x="6130674" y="6632237"/>
                </a:lnTo>
                <a:lnTo>
                  <a:pt x="0" y="6632237"/>
                </a:lnTo>
                <a:lnTo>
                  <a:pt x="0" y="0"/>
                </a:lnTo>
                <a:close/>
              </a:path>
            </a:pathLst>
          </a:custGeom>
          <a:blipFill>
            <a:blip r:embed="rId7"/>
            <a:stretch>
              <a:fillRect l="0" t="0" r="0" b="0"/>
            </a:stretch>
          </a:blipFill>
        </p:spPr>
      </p:sp>
      <p:sp>
        <p:nvSpPr>
          <p:cNvPr name="Freeform 9" id="9"/>
          <p:cNvSpPr/>
          <p:nvPr/>
        </p:nvSpPr>
        <p:spPr>
          <a:xfrm flipH="false" flipV="false" rot="0">
            <a:off x="1667861" y="8206906"/>
            <a:ext cx="4068055" cy="640719"/>
          </a:xfrm>
          <a:custGeom>
            <a:avLst/>
            <a:gdLst/>
            <a:ahLst/>
            <a:cxnLst/>
            <a:rect r="r" b="b" t="t" l="l"/>
            <a:pathLst>
              <a:path h="640719" w="4068055">
                <a:moveTo>
                  <a:pt x="0" y="0"/>
                </a:moveTo>
                <a:lnTo>
                  <a:pt x="4068055" y="0"/>
                </a:lnTo>
                <a:lnTo>
                  <a:pt x="4068055" y="640718"/>
                </a:lnTo>
                <a:lnTo>
                  <a:pt x="0" y="640718"/>
                </a:lnTo>
                <a:lnTo>
                  <a:pt x="0" y="0"/>
                </a:lnTo>
                <a:close/>
              </a:path>
            </a:pathLst>
          </a:custGeom>
          <a:blipFill>
            <a:blip r:embed="rId8"/>
            <a:stretch>
              <a:fillRect l="0" t="0" r="0" b="0"/>
            </a:stretch>
          </a:blipFill>
        </p:spPr>
      </p:sp>
      <p:sp>
        <p:nvSpPr>
          <p:cNvPr name="Freeform 10" id="10"/>
          <p:cNvSpPr/>
          <p:nvPr/>
        </p:nvSpPr>
        <p:spPr>
          <a:xfrm flipH="false" flipV="false" rot="0">
            <a:off x="149359" y="1820895"/>
            <a:ext cx="11594238" cy="6623208"/>
          </a:xfrm>
          <a:custGeom>
            <a:avLst/>
            <a:gdLst/>
            <a:ahLst/>
            <a:cxnLst/>
            <a:rect r="r" b="b" t="t" l="l"/>
            <a:pathLst>
              <a:path h="6623208" w="11594238">
                <a:moveTo>
                  <a:pt x="0" y="0"/>
                </a:moveTo>
                <a:lnTo>
                  <a:pt x="11594238" y="0"/>
                </a:lnTo>
                <a:lnTo>
                  <a:pt x="11594238" y="6623208"/>
                </a:lnTo>
                <a:lnTo>
                  <a:pt x="0" y="6623208"/>
                </a:lnTo>
                <a:lnTo>
                  <a:pt x="0" y="0"/>
                </a:lnTo>
                <a:close/>
              </a:path>
            </a:pathLst>
          </a:custGeom>
          <a:blipFill>
            <a:blip r:embed="rId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9982" b="-21046"/>
            </a:stretch>
          </a:blipFill>
        </p:spPr>
      </p:sp>
      <p:sp>
        <p:nvSpPr>
          <p:cNvPr name="Freeform 3" id="3"/>
          <p:cNvSpPr/>
          <p:nvPr/>
        </p:nvSpPr>
        <p:spPr>
          <a:xfrm flipH="false" flipV="false" rot="0">
            <a:off x="9602301" y="918203"/>
            <a:ext cx="8461170" cy="8450593"/>
          </a:xfrm>
          <a:custGeom>
            <a:avLst/>
            <a:gdLst/>
            <a:ahLst/>
            <a:cxnLst/>
            <a:rect r="r" b="b" t="t" l="l"/>
            <a:pathLst>
              <a:path h="8450593" w="8461170">
                <a:moveTo>
                  <a:pt x="0" y="0"/>
                </a:moveTo>
                <a:lnTo>
                  <a:pt x="8461170" y="0"/>
                </a:lnTo>
                <a:lnTo>
                  <a:pt x="8461170" y="8450594"/>
                </a:lnTo>
                <a:lnTo>
                  <a:pt x="0" y="8450594"/>
                </a:lnTo>
                <a:lnTo>
                  <a:pt x="0" y="0"/>
                </a:lnTo>
                <a:close/>
              </a:path>
            </a:pathLst>
          </a:custGeom>
          <a:blipFill>
            <a:blip r:embed="rId3"/>
            <a:stretch>
              <a:fillRect l="0" t="0" r="0" b="0"/>
            </a:stretch>
          </a:blipFill>
        </p:spPr>
      </p:sp>
      <p:sp>
        <p:nvSpPr>
          <p:cNvPr name="Freeform 4" id="4"/>
          <p:cNvSpPr/>
          <p:nvPr/>
        </p:nvSpPr>
        <p:spPr>
          <a:xfrm flipH="false" flipV="false" rot="0">
            <a:off x="149359" y="8847624"/>
            <a:ext cx="3251579" cy="1394114"/>
          </a:xfrm>
          <a:custGeom>
            <a:avLst/>
            <a:gdLst/>
            <a:ahLst/>
            <a:cxnLst/>
            <a:rect r="r" b="b" t="t" l="l"/>
            <a:pathLst>
              <a:path h="1394114" w="3251579">
                <a:moveTo>
                  <a:pt x="0" y="0"/>
                </a:moveTo>
                <a:lnTo>
                  <a:pt x="3251578" y="0"/>
                </a:lnTo>
                <a:lnTo>
                  <a:pt x="3251578" y="1394115"/>
                </a:lnTo>
                <a:lnTo>
                  <a:pt x="0" y="1394115"/>
                </a:lnTo>
                <a:lnTo>
                  <a:pt x="0" y="0"/>
                </a:lnTo>
                <a:close/>
              </a:path>
            </a:pathLst>
          </a:custGeom>
          <a:blipFill>
            <a:blip r:embed="rId4"/>
            <a:stretch>
              <a:fillRect l="0" t="0" r="0" b="0"/>
            </a:stretch>
          </a:blipFill>
        </p:spPr>
      </p:sp>
      <p:sp>
        <p:nvSpPr>
          <p:cNvPr name="Freeform 5" id="5"/>
          <p:cNvSpPr/>
          <p:nvPr/>
        </p:nvSpPr>
        <p:spPr>
          <a:xfrm flipH="false" flipV="false" rot="0">
            <a:off x="2232407" y="9243730"/>
            <a:ext cx="601902" cy="601902"/>
          </a:xfrm>
          <a:custGeom>
            <a:avLst/>
            <a:gdLst/>
            <a:ahLst/>
            <a:cxnLst/>
            <a:rect r="r" b="b" t="t" l="l"/>
            <a:pathLst>
              <a:path h="601902" w="601902">
                <a:moveTo>
                  <a:pt x="0" y="0"/>
                </a:moveTo>
                <a:lnTo>
                  <a:pt x="601902" y="0"/>
                </a:lnTo>
                <a:lnTo>
                  <a:pt x="601902" y="601902"/>
                </a:lnTo>
                <a:lnTo>
                  <a:pt x="0" y="601902"/>
                </a:lnTo>
                <a:lnTo>
                  <a:pt x="0" y="0"/>
                </a:lnTo>
                <a:close/>
              </a:path>
            </a:pathLst>
          </a:custGeom>
          <a:blipFill>
            <a:blip r:embed="rId5"/>
            <a:stretch>
              <a:fillRect l="0" t="0" r="0" b="0"/>
            </a:stretch>
          </a:blipFill>
        </p:spPr>
      </p:sp>
      <p:sp>
        <p:nvSpPr>
          <p:cNvPr name="Freeform 6" id="6"/>
          <p:cNvSpPr/>
          <p:nvPr/>
        </p:nvSpPr>
        <p:spPr>
          <a:xfrm flipH="false" flipV="false" rot="0">
            <a:off x="12440502" y="6126811"/>
            <a:ext cx="6058644" cy="4160189"/>
          </a:xfrm>
          <a:custGeom>
            <a:avLst/>
            <a:gdLst/>
            <a:ahLst/>
            <a:cxnLst/>
            <a:rect r="r" b="b" t="t" l="l"/>
            <a:pathLst>
              <a:path h="4160189" w="6058644">
                <a:moveTo>
                  <a:pt x="0" y="0"/>
                </a:moveTo>
                <a:lnTo>
                  <a:pt x="6058644" y="0"/>
                </a:lnTo>
                <a:lnTo>
                  <a:pt x="6058644" y="4160189"/>
                </a:lnTo>
                <a:lnTo>
                  <a:pt x="0" y="4160189"/>
                </a:lnTo>
                <a:lnTo>
                  <a:pt x="0" y="0"/>
                </a:lnTo>
                <a:close/>
              </a:path>
            </a:pathLst>
          </a:custGeom>
          <a:blipFill>
            <a:blip r:embed="rId6"/>
            <a:stretch>
              <a:fillRect l="-17800" t="-23636" r="-18031" b="-74181"/>
            </a:stretch>
          </a:blipFill>
        </p:spPr>
      </p:sp>
      <p:sp>
        <p:nvSpPr>
          <p:cNvPr name="TextBox 7" id="7"/>
          <p:cNvSpPr txBox="true"/>
          <p:nvPr/>
        </p:nvSpPr>
        <p:spPr>
          <a:xfrm rot="0">
            <a:off x="149359" y="26676"/>
            <a:ext cx="14597810" cy="1678279"/>
          </a:xfrm>
          <a:prstGeom prst="rect">
            <a:avLst/>
          </a:prstGeom>
        </p:spPr>
        <p:txBody>
          <a:bodyPr anchor="t" rtlCol="false" tIns="0" lIns="0" bIns="0" rIns="0">
            <a:spAutoFit/>
          </a:bodyPr>
          <a:lstStyle/>
          <a:p>
            <a:pPr algn="l">
              <a:lnSpc>
                <a:spcPts val="5931"/>
              </a:lnSpc>
            </a:pPr>
            <a:r>
              <a:rPr lang="en-US" sz="5392" b="true">
                <a:solidFill>
                  <a:srgbClr val="403F41"/>
                </a:solidFill>
                <a:latin typeface="Cooper Hewitt Bold"/>
                <a:ea typeface="Cooper Hewitt Bold"/>
                <a:cs typeface="Cooper Hewitt Bold"/>
                <a:sym typeface="Cooper Hewitt Bold"/>
              </a:rPr>
              <a:t>Dashboard:2 </a:t>
            </a:r>
            <a:r>
              <a:rPr lang="en-US" sz="5392" u="sng" b="true">
                <a:solidFill>
                  <a:srgbClr val="403F41"/>
                </a:solidFill>
                <a:latin typeface="Cooper Hewitt Bold"/>
                <a:ea typeface="Cooper Hewitt Bold"/>
                <a:cs typeface="Cooper Hewitt Bold"/>
                <a:sym typeface="Cooper Hewitt Bold"/>
              </a:rPr>
              <a:t>Credit Card Customer Performance Dashboard(Insight)</a:t>
            </a:r>
          </a:p>
        </p:txBody>
      </p:sp>
      <p:sp>
        <p:nvSpPr>
          <p:cNvPr name="Freeform 8" id="8"/>
          <p:cNvSpPr/>
          <p:nvPr/>
        </p:nvSpPr>
        <p:spPr>
          <a:xfrm flipH="false" flipV="false" rot="0">
            <a:off x="10767549" y="1329651"/>
            <a:ext cx="6130674" cy="6632237"/>
          </a:xfrm>
          <a:custGeom>
            <a:avLst/>
            <a:gdLst/>
            <a:ahLst/>
            <a:cxnLst/>
            <a:rect r="r" b="b" t="t" l="l"/>
            <a:pathLst>
              <a:path h="6632237" w="6130674">
                <a:moveTo>
                  <a:pt x="0" y="0"/>
                </a:moveTo>
                <a:lnTo>
                  <a:pt x="6130674" y="0"/>
                </a:lnTo>
                <a:lnTo>
                  <a:pt x="6130674" y="6632237"/>
                </a:lnTo>
                <a:lnTo>
                  <a:pt x="0" y="6632237"/>
                </a:lnTo>
                <a:lnTo>
                  <a:pt x="0" y="0"/>
                </a:lnTo>
                <a:close/>
              </a:path>
            </a:pathLst>
          </a:custGeom>
          <a:blipFill>
            <a:blip r:embed="rId7"/>
            <a:stretch>
              <a:fillRect l="0" t="0" r="0" b="0"/>
            </a:stretch>
          </a:blipFill>
        </p:spPr>
      </p:sp>
      <p:sp>
        <p:nvSpPr>
          <p:cNvPr name="Freeform 9" id="9"/>
          <p:cNvSpPr/>
          <p:nvPr/>
        </p:nvSpPr>
        <p:spPr>
          <a:xfrm flipH="false" flipV="false" rot="0">
            <a:off x="1667861" y="8206906"/>
            <a:ext cx="4068055" cy="640719"/>
          </a:xfrm>
          <a:custGeom>
            <a:avLst/>
            <a:gdLst/>
            <a:ahLst/>
            <a:cxnLst/>
            <a:rect r="r" b="b" t="t" l="l"/>
            <a:pathLst>
              <a:path h="640719" w="4068055">
                <a:moveTo>
                  <a:pt x="0" y="0"/>
                </a:moveTo>
                <a:lnTo>
                  <a:pt x="4068055" y="0"/>
                </a:lnTo>
                <a:lnTo>
                  <a:pt x="4068055" y="640718"/>
                </a:lnTo>
                <a:lnTo>
                  <a:pt x="0" y="640718"/>
                </a:lnTo>
                <a:lnTo>
                  <a:pt x="0" y="0"/>
                </a:lnTo>
                <a:close/>
              </a:path>
            </a:pathLst>
          </a:custGeom>
          <a:blipFill>
            <a:blip r:embed="rId8"/>
            <a:stretch>
              <a:fillRect l="0" t="0" r="0" b="0"/>
            </a:stretch>
          </a:blipFill>
        </p:spPr>
      </p:sp>
      <p:sp>
        <p:nvSpPr>
          <p:cNvPr name="TextBox 10" id="10"/>
          <p:cNvSpPr txBox="true"/>
          <p:nvPr/>
        </p:nvSpPr>
        <p:spPr>
          <a:xfrm rot="0">
            <a:off x="149359" y="1979962"/>
            <a:ext cx="10465790" cy="6941137"/>
          </a:xfrm>
          <a:prstGeom prst="rect">
            <a:avLst/>
          </a:prstGeom>
        </p:spPr>
        <p:txBody>
          <a:bodyPr anchor="t" rtlCol="false" tIns="0" lIns="0" bIns="0" rIns="0">
            <a:spAutoFit/>
          </a:bodyPr>
          <a:lstStyle/>
          <a:p>
            <a:pPr algn="ctr" marL="576809" indent="-288405" lvl="1">
              <a:lnSpc>
                <a:spcPts val="2938"/>
              </a:lnSpc>
              <a:buFont typeface="Arial"/>
              <a:buChar char="•"/>
            </a:pPr>
            <a:r>
              <a:rPr lang="en-US" b="true" sz="2671">
                <a:solidFill>
                  <a:srgbClr val="403F41"/>
                </a:solidFill>
                <a:latin typeface="Cooper Hewitt Bold"/>
                <a:ea typeface="Cooper Hewitt Bold"/>
                <a:cs typeface="Cooper Hewitt Bold"/>
                <a:sym typeface="Cooper Hewitt Bold"/>
              </a:rPr>
              <a:t>The dashboard reports ₹55M Total Revenue generated from a strong ₹576M Total </a:t>
            </a:r>
            <a:r>
              <a:rPr lang="en-US" b="true" sz="2671" u="none">
                <a:solidFill>
                  <a:srgbClr val="403F41"/>
                </a:solidFill>
                <a:latin typeface="Cooper Hewitt Bold"/>
                <a:ea typeface="Cooper Hewitt Bold"/>
                <a:cs typeface="Cooper Hewitt Bold"/>
                <a:sym typeface="Cooper Hewitt Bold"/>
              </a:rPr>
              <a:t>C</a:t>
            </a:r>
            <a:r>
              <a:rPr lang="en-US" b="true" sz="2671">
                <a:solidFill>
                  <a:srgbClr val="403F41"/>
                </a:solidFill>
                <a:latin typeface="Cooper Hewitt Bold"/>
                <a:ea typeface="Cooper Hewitt Bold"/>
                <a:cs typeface="Cooper Hewitt Bold"/>
                <a:sym typeface="Cooper Hewitt Bold"/>
              </a:rPr>
              <a:t>ustome</a:t>
            </a:r>
            <a:r>
              <a:rPr lang="en-US" b="true" sz="2671" u="none">
                <a:solidFill>
                  <a:srgbClr val="403F41"/>
                </a:solidFill>
                <a:latin typeface="Cooper Hewitt Bold"/>
                <a:ea typeface="Cooper Hewitt Bold"/>
                <a:cs typeface="Cooper Hewitt Bold"/>
                <a:sym typeface="Cooper Hewitt Bold"/>
              </a:rPr>
              <a:t>r</a:t>
            </a:r>
            <a:r>
              <a:rPr lang="en-US" b="true" sz="2671">
                <a:solidFill>
                  <a:srgbClr val="403F41"/>
                </a:solidFill>
                <a:latin typeface="Cooper Hewitt Bold"/>
                <a:ea typeface="Cooper Hewitt Bold"/>
                <a:cs typeface="Cooper Hewitt Bold"/>
                <a:sym typeface="Cooper Hewitt Bold"/>
              </a:rPr>
              <a:t> Incom</a:t>
            </a:r>
            <a:r>
              <a:rPr lang="en-US" b="true" sz="2671" u="none">
                <a:solidFill>
                  <a:srgbClr val="403F41"/>
                </a:solidFill>
                <a:latin typeface="Cooper Hewitt Bold"/>
                <a:ea typeface="Cooper Hewitt Bold"/>
                <a:cs typeface="Cooper Hewitt Bold"/>
                <a:sym typeface="Cooper Hewitt Bold"/>
              </a:rPr>
              <a:t>e</a:t>
            </a:r>
            <a:r>
              <a:rPr lang="en-US" b="true" sz="2671">
                <a:solidFill>
                  <a:srgbClr val="403F41"/>
                </a:solidFill>
                <a:latin typeface="Cooper Hewitt Bold"/>
                <a:ea typeface="Cooper Hewitt Bold"/>
                <a:cs typeface="Cooper Hewitt Bold"/>
                <a:sym typeface="Cooper Hewitt Bold"/>
              </a:rPr>
              <a:t>, in</a:t>
            </a:r>
            <a:r>
              <a:rPr lang="en-US" b="true" sz="2671" u="none">
                <a:solidFill>
                  <a:srgbClr val="403F41"/>
                </a:solidFill>
                <a:latin typeface="Cooper Hewitt Bold"/>
                <a:ea typeface="Cooper Hewitt Bold"/>
                <a:cs typeface="Cooper Hewitt Bold"/>
                <a:sym typeface="Cooper Hewitt Bold"/>
              </a:rPr>
              <a:t>di</a:t>
            </a:r>
            <a:r>
              <a:rPr lang="en-US" b="true" sz="2671">
                <a:solidFill>
                  <a:srgbClr val="403F41"/>
                </a:solidFill>
                <a:latin typeface="Cooper Hewitt Bold"/>
                <a:ea typeface="Cooper Hewitt Bold"/>
                <a:cs typeface="Cooper Hewitt Bold"/>
                <a:sym typeface="Cooper Hewitt Bold"/>
              </a:rPr>
              <a:t>ca</a:t>
            </a:r>
            <a:r>
              <a:rPr lang="en-US" b="true" sz="2671" u="none">
                <a:solidFill>
                  <a:srgbClr val="403F41"/>
                </a:solidFill>
                <a:latin typeface="Cooper Hewitt Bold"/>
                <a:ea typeface="Cooper Hewitt Bold"/>
                <a:cs typeface="Cooper Hewitt Bold"/>
                <a:sym typeface="Cooper Hewitt Bold"/>
              </a:rPr>
              <a:t>t</a:t>
            </a:r>
            <a:r>
              <a:rPr lang="en-US" b="true" sz="2671">
                <a:solidFill>
                  <a:srgbClr val="403F41"/>
                </a:solidFill>
                <a:latin typeface="Cooper Hewitt Bold"/>
                <a:ea typeface="Cooper Hewitt Bold"/>
                <a:cs typeface="Cooper Hewitt Bold"/>
                <a:sym typeface="Cooper Hewitt Bold"/>
              </a:rPr>
              <a:t>ing</a:t>
            </a:r>
            <a:r>
              <a:rPr lang="en-US" b="true" sz="2671" u="none">
                <a:solidFill>
                  <a:srgbClr val="403F41"/>
                </a:solidFill>
                <a:latin typeface="Cooper Hewitt Bold"/>
                <a:ea typeface="Cooper Hewitt Bold"/>
                <a:cs typeface="Cooper Hewitt Bold"/>
                <a:sym typeface="Cooper Hewitt Bold"/>
              </a:rPr>
              <a:t> </a:t>
            </a:r>
            <a:r>
              <a:rPr lang="en-US" b="true" sz="2671">
                <a:solidFill>
                  <a:srgbClr val="403F41"/>
                </a:solidFill>
                <a:latin typeface="Cooper Hewitt Bold"/>
                <a:ea typeface="Cooper Hewitt Bold"/>
                <a:cs typeface="Cooper Hewitt Bold"/>
                <a:sym typeface="Cooper Hewitt Bold"/>
              </a:rPr>
              <a:t>high e</a:t>
            </a:r>
            <a:r>
              <a:rPr lang="en-US" b="true" sz="2671" u="none">
                <a:solidFill>
                  <a:srgbClr val="403F41"/>
                </a:solidFill>
                <a:latin typeface="Cooper Hewitt Bold"/>
                <a:ea typeface="Cooper Hewitt Bold"/>
                <a:cs typeface="Cooper Hewitt Bold"/>
                <a:sym typeface="Cooper Hewitt Bold"/>
              </a:rPr>
              <a:t>ar</a:t>
            </a:r>
            <a:r>
              <a:rPr lang="en-US" b="true" sz="2671">
                <a:solidFill>
                  <a:srgbClr val="403F41"/>
                </a:solidFill>
                <a:latin typeface="Cooper Hewitt Bold"/>
                <a:ea typeface="Cooper Hewitt Bold"/>
                <a:cs typeface="Cooper Hewitt Bold"/>
                <a:sym typeface="Cooper Hewitt Bold"/>
              </a:rPr>
              <a:t>ning potential across customers.</a:t>
            </a:r>
          </a:p>
          <a:p>
            <a:pPr algn="ctr" marL="576809" indent="-288405" lvl="1">
              <a:lnSpc>
                <a:spcPts val="2938"/>
              </a:lnSpc>
              <a:buFont typeface="Arial"/>
              <a:buChar char="•"/>
            </a:pPr>
            <a:r>
              <a:rPr lang="en-US" b="true" sz="2671">
                <a:solidFill>
                  <a:srgbClr val="403F41"/>
                </a:solidFill>
                <a:latin typeface="Cooper Hewitt Bold"/>
                <a:ea typeface="Cooper Hewitt Bold"/>
                <a:cs typeface="Cooper Hewitt Bold"/>
                <a:sym typeface="Cooper Hewitt Bold"/>
              </a:rPr>
              <a:t>Total Interest Earne</a:t>
            </a:r>
            <a:r>
              <a:rPr lang="en-US" b="true" sz="2671" u="none">
                <a:solidFill>
                  <a:srgbClr val="403F41"/>
                </a:solidFill>
                <a:latin typeface="Cooper Hewitt Bold"/>
                <a:ea typeface="Cooper Hewitt Bold"/>
                <a:cs typeface="Cooper Hewitt Bold"/>
                <a:sym typeface="Cooper Hewitt Bold"/>
              </a:rPr>
              <a:t>d </a:t>
            </a:r>
            <a:r>
              <a:rPr lang="en-US" b="true" sz="2671">
                <a:solidFill>
                  <a:srgbClr val="403F41"/>
                </a:solidFill>
                <a:latin typeface="Cooper Hewitt Bold"/>
                <a:ea typeface="Cooper Hewitt Bold"/>
                <a:cs typeface="Cooper Hewitt Bold"/>
                <a:sym typeface="Cooper Hewitt Bold"/>
              </a:rPr>
              <a:t>stands at ₹7.84M, showing a significant contribution from credit usage and revolving balances.</a:t>
            </a:r>
          </a:p>
          <a:p>
            <a:pPr algn="ctr" marL="576809" indent="-288405" lvl="1">
              <a:lnSpc>
                <a:spcPts val="2938"/>
              </a:lnSpc>
              <a:buFont typeface="Arial"/>
              <a:buChar char="•"/>
            </a:pPr>
            <a:r>
              <a:rPr lang="en-US" b="true" sz="2671">
                <a:solidFill>
                  <a:srgbClr val="403F41"/>
                </a:solidFill>
                <a:latin typeface="Cooper Hewitt Bold"/>
                <a:ea typeface="Cooper Hewitt Bold"/>
                <a:cs typeface="Cooper Hewitt Bold"/>
                <a:sym typeface="Cooper Hewitt Bold"/>
              </a:rPr>
              <a:t>The Average </a:t>
            </a:r>
            <a:r>
              <a:rPr lang="en-US" b="true" sz="2671" u="none">
                <a:solidFill>
                  <a:srgbClr val="403F41"/>
                </a:solidFill>
                <a:latin typeface="Cooper Hewitt Bold"/>
                <a:ea typeface="Cooper Hewitt Bold"/>
                <a:cs typeface="Cooper Hewitt Bold"/>
                <a:sym typeface="Cooper Hewitt Bold"/>
              </a:rPr>
              <a:t>Customer </a:t>
            </a:r>
            <a:r>
              <a:rPr lang="en-US" b="true" sz="2671">
                <a:solidFill>
                  <a:srgbClr val="403F41"/>
                </a:solidFill>
                <a:latin typeface="Cooper Hewitt Bold"/>
                <a:ea typeface="Cooper Hewitt Bold"/>
                <a:cs typeface="Cooper Hewitt Bold"/>
                <a:sym typeface="Cooper Hewitt Bold"/>
              </a:rPr>
              <a:t>Sp</a:t>
            </a:r>
            <a:r>
              <a:rPr lang="en-US" b="true" sz="2671" u="none">
                <a:solidFill>
                  <a:srgbClr val="403F41"/>
                </a:solidFill>
                <a:latin typeface="Cooper Hewitt Bold"/>
                <a:ea typeface="Cooper Hewitt Bold"/>
                <a:cs typeface="Cooper Hewitt Bold"/>
                <a:sym typeface="Cooper Hewitt Bold"/>
              </a:rPr>
              <a:t>e</a:t>
            </a:r>
            <a:r>
              <a:rPr lang="en-US" b="true" sz="2671">
                <a:solidFill>
                  <a:srgbClr val="403F41"/>
                </a:solidFill>
                <a:latin typeface="Cooper Hewitt Bold"/>
                <a:ea typeface="Cooper Hewitt Bold"/>
                <a:cs typeface="Cooper Hewitt Bold"/>
                <a:sym typeface="Cooper Hewitt Bold"/>
              </a:rPr>
              <a:t>nd (ACS) is 3.19, </a:t>
            </a:r>
            <a:r>
              <a:rPr lang="en-US" b="true" sz="2671" u="none">
                <a:solidFill>
                  <a:srgbClr val="403F41"/>
                </a:solidFill>
                <a:latin typeface="Cooper Hewitt Bold"/>
                <a:ea typeface="Cooper Hewitt Bold"/>
                <a:cs typeface="Cooper Hewitt Bold"/>
                <a:sym typeface="Cooper Hewitt Bold"/>
              </a:rPr>
              <a:t>r</a:t>
            </a:r>
            <a:r>
              <a:rPr lang="en-US" b="true" sz="2671">
                <a:solidFill>
                  <a:srgbClr val="403F41"/>
                </a:solidFill>
                <a:latin typeface="Cooper Hewitt Bold"/>
                <a:ea typeface="Cooper Hewitt Bold"/>
                <a:cs typeface="Cooper Hewitt Bold"/>
                <a:sym typeface="Cooper Hewitt Bold"/>
              </a:rPr>
              <a:t>e</a:t>
            </a:r>
            <a:r>
              <a:rPr lang="en-US" b="true" sz="2671" u="none">
                <a:solidFill>
                  <a:srgbClr val="403F41"/>
                </a:solidFill>
                <a:latin typeface="Cooper Hewitt Bold"/>
                <a:ea typeface="Cooper Hewitt Bold"/>
                <a:cs typeface="Cooper Hewitt Bold"/>
                <a:sym typeface="Cooper Hewitt Bold"/>
              </a:rPr>
              <a:t>f</a:t>
            </a:r>
            <a:r>
              <a:rPr lang="en-US" b="true" sz="2671">
                <a:solidFill>
                  <a:srgbClr val="403F41"/>
                </a:solidFill>
                <a:latin typeface="Cooper Hewitt Bold"/>
                <a:ea typeface="Cooper Hewitt Bold"/>
                <a:cs typeface="Cooper Hewitt Bold"/>
                <a:sym typeface="Cooper Hewitt Bold"/>
              </a:rPr>
              <a:t>lecting c</a:t>
            </a:r>
            <a:r>
              <a:rPr lang="en-US" b="true" sz="2671" u="none">
                <a:solidFill>
                  <a:srgbClr val="403F41"/>
                </a:solidFill>
                <a:latin typeface="Cooper Hewitt Bold"/>
                <a:ea typeface="Cooper Hewitt Bold"/>
                <a:cs typeface="Cooper Hewitt Bold"/>
                <a:sym typeface="Cooper Hewitt Bold"/>
              </a:rPr>
              <a:t>o</a:t>
            </a:r>
            <a:r>
              <a:rPr lang="en-US" b="true" sz="2671">
                <a:solidFill>
                  <a:srgbClr val="403F41"/>
                </a:solidFill>
                <a:latin typeface="Cooper Hewitt Bold"/>
                <a:ea typeface="Cooper Hewitt Bold"/>
                <a:cs typeface="Cooper Hewitt Bold"/>
                <a:sym typeface="Cooper Hewitt Bold"/>
              </a:rPr>
              <a:t>nsistent t</a:t>
            </a:r>
            <a:r>
              <a:rPr lang="en-US" b="true" sz="2671" u="none">
                <a:solidFill>
                  <a:srgbClr val="403F41"/>
                </a:solidFill>
                <a:latin typeface="Cooper Hewitt Bold"/>
                <a:ea typeface="Cooper Hewitt Bold"/>
                <a:cs typeface="Cooper Hewitt Bold"/>
                <a:sym typeface="Cooper Hewitt Bold"/>
              </a:rPr>
              <a:t>r</a:t>
            </a:r>
            <a:r>
              <a:rPr lang="en-US" b="true" sz="2671">
                <a:solidFill>
                  <a:srgbClr val="403F41"/>
                </a:solidFill>
                <a:latin typeface="Cooper Hewitt Bold"/>
                <a:ea typeface="Cooper Hewitt Bold"/>
                <a:cs typeface="Cooper Hewitt Bold"/>
                <a:sym typeface="Cooper Hewitt Bold"/>
              </a:rPr>
              <a:t>ansaction behavior across custo</a:t>
            </a:r>
            <a:r>
              <a:rPr lang="en-US" b="true" sz="2671" u="none">
                <a:solidFill>
                  <a:srgbClr val="403F41"/>
                </a:solidFill>
                <a:latin typeface="Cooper Hewitt Bold"/>
                <a:ea typeface="Cooper Hewitt Bold"/>
                <a:cs typeface="Cooper Hewitt Bold"/>
                <a:sym typeface="Cooper Hewitt Bold"/>
              </a:rPr>
              <a:t>m</a:t>
            </a:r>
            <a:r>
              <a:rPr lang="en-US" b="true" sz="2671">
                <a:solidFill>
                  <a:srgbClr val="403F41"/>
                </a:solidFill>
                <a:latin typeface="Cooper Hewitt Bold"/>
                <a:ea typeface="Cooper Hewitt Bold"/>
                <a:cs typeface="Cooper Hewitt Bold"/>
                <a:sym typeface="Cooper Hewitt Bold"/>
              </a:rPr>
              <a:t>er segments.</a:t>
            </a:r>
          </a:p>
          <a:p>
            <a:pPr algn="ctr" marL="576809" indent="-288405" lvl="1">
              <a:lnSpc>
                <a:spcPts val="2938"/>
              </a:lnSpc>
              <a:buFont typeface="Arial"/>
              <a:buChar char="•"/>
            </a:pPr>
            <a:r>
              <a:rPr lang="en-US" b="true" sz="2671">
                <a:solidFill>
                  <a:srgbClr val="403F41"/>
                </a:solidFill>
                <a:latin typeface="Cooper Hewitt Bold"/>
                <a:ea typeface="Cooper Hewitt Bold"/>
                <a:cs typeface="Cooper Hewitt Bold"/>
                <a:sym typeface="Cooper Hewitt Bold"/>
              </a:rPr>
              <a:t>With 973K </a:t>
            </a:r>
            <a:r>
              <a:rPr lang="en-US" b="true" sz="2671" u="none">
                <a:solidFill>
                  <a:srgbClr val="403F41"/>
                </a:solidFill>
                <a:latin typeface="Cooper Hewitt Bold"/>
                <a:ea typeface="Cooper Hewitt Bold"/>
                <a:cs typeface="Cooper Hewitt Bold"/>
                <a:sym typeface="Cooper Hewitt Bold"/>
              </a:rPr>
              <a:t>a</a:t>
            </a:r>
            <a:r>
              <a:rPr lang="en-US" b="true" sz="2671">
                <a:solidFill>
                  <a:srgbClr val="403F41"/>
                </a:solidFill>
                <a:latin typeface="Cooper Hewitt Bold"/>
                <a:ea typeface="Cooper Hewitt Bold"/>
                <a:cs typeface="Cooper Hewitt Bold"/>
                <a:sym typeface="Cooper Hewitt Bold"/>
              </a:rPr>
              <a:t>ctive credit card customers (ACC), the portfolio demo</a:t>
            </a:r>
            <a:r>
              <a:rPr lang="en-US" b="true" sz="2671" u="none">
                <a:solidFill>
                  <a:srgbClr val="403F41"/>
                </a:solidFill>
                <a:latin typeface="Cooper Hewitt Bold"/>
                <a:ea typeface="Cooper Hewitt Bold"/>
                <a:cs typeface="Cooper Hewitt Bold"/>
                <a:sym typeface="Cooper Hewitt Bold"/>
              </a:rPr>
              <a:t>n</a:t>
            </a:r>
            <a:r>
              <a:rPr lang="en-US" b="true" sz="2671">
                <a:solidFill>
                  <a:srgbClr val="403F41"/>
                </a:solidFill>
                <a:latin typeface="Cooper Hewitt Bold"/>
                <a:ea typeface="Cooper Hewitt Bold"/>
                <a:cs typeface="Cooper Hewitt Bold"/>
                <a:sym typeface="Cooper Hewitt Bold"/>
              </a:rPr>
              <a:t>strates a large and diversified </a:t>
            </a:r>
            <a:r>
              <a:rPr lang="en-US" b="true" sz="2671" u="none">
                <a:solidFill>
                  <a:srgbClr val="403F41"/>
                </a:solidFill>
                <a:latin typeface="Cooper Hewitt Bold"/>
                <a:ea typeface="Cooper Hewitt Bold"/>
                <a:cs typeface="Cooper Hewitt Bold"/>
                <a:sym typeface="Cooper Hewitt Bold"/>
              </a:rPr>
              <a:t>c</a:t>
            </a:r>
            <a:r>
              <a:rPr lang="en-US" b="true" sz="2671">
                <a:solidFill>
                  <a:srgbClr val="403F41"/>
                </a:solidFill>
                <a:latin typeface="Cooper Hewitt Bold"/>
                <a:ea typeface="Cooper Hewitt Bold"/>
                <a:cs typeface="Cooper Hewitt Bold"/>
                <a:sym typeface="Cooper Hewitt Bold"/>
              </a:rPr>
              <a:t>ustom</a:t>
            </a:r>
            <a:r>
              <a:rPr lang="en-US" b="true" sz="2671" u="none">
                <a:solidFill>
                  <a:srgbClr val="403F41"/>
                </a:solidFill>
                <a:latin typeface="Cooper Hewitt Bold"/>
                <a:ea typeface="Cooper Hewitt Bold"/>
                <a:cs typeface="Cooper Hewitt Bold"/>
                <a:sym typeface="Cooper Hewitt Bold"/>
              </a:rPr>
              <a:t>e</a:t>
            </a:r>
            <a:r>
              <a:rPr lang="en-US" b="true" sz="2671">
                <a:solidFill>
                  <a:srgbClr val="403F41"/>
                </a:solidFill>
                <a:latin typeface="Cooper Hewitt Bold"/>
                <a:ea typeface="Cooper Hewitt Bold"/>
                <a:cs typeface="Cooper Hewitt Bold"/>
                <a:sym typeface="Cooper Hewitt Bold"/>
              </a:rPr>
              <a:t>r</a:t>
            </a:r>
            <a:r>
              <a:rPr lang="en-US" b="true" sz="2671" u="none">
                <a:solidFill>
                  <a:srgbClr val="403F41"/>
                </a:solidFill>
                <a:latin typeface="Cooper Hewitt Bold"/>
                <a:ea typeface="Cooper Hewitt Bold"/>
                <a:cs typeface="Cooper Hewitt Bold"/>
                <a:sym typeface="Cooper Hewitt Bold"/>
              </a:rPr>
              <a:t> </a:t>
            </a:r>
            <a:r>
              <a:rPr lang="en-US" b="true" sz="2671">
                <a:solidFill>
                  <a:srgbClr val="403F41"/>
                </a:solidFill>
                <a:latin typeface="Cooper Hewitt Bold"/>
                <a:ea typeface="Cooper Hewitt Bold"/>
                <a:cs typeface="Cooper Hewitt Bold"/>
                <a:sym typeface="Cooper Hewitt Bold"/>
              </a:rPr>
              <a:t>b</a:t>
            </a:r>
            <a:r>
              <a:rPr lang="en-US" b="true" sz="2671" u="none">
                <a:solidFill>
                  <a:srgbClr val="403F41"/>
                </a:solidFill>
                <a:latin typeface="Cooper Hewitt Bold"/>
                <a:ea typeface="Cooper Hewitt Bold"/>
                <a:cs typeface="Cooper Hewitt Bold"/>
                <a:sym typeface="Cooper Hewitt Bold"/>
              </a:rPr>
              <a:t>as</a:t>
            </a:r>
            <a:r>
              <a:rPr lang="en-US" b="true" sz="2671">
                <a:solidFill>
                  <a:srgbClr val="403F41"/>
                </a:solidFill>
                <a:latin typeface="Cooper Hewitt Bold"/>
                <a:ea typeface="Cooper Hewitt Bold"/>
                <a:cs typeface="Cooper Hewitt Bold"/>
                <a:sym typeface="Cooper Hewitt Bold"/>
              </a:rPr>
              <a:t>e.</a:t>
            </a:r>
          </a:p>
          <a:p>
            <a:pPr algn="ctr" marL="576809" indent="-288405" lvl="1">
              <a:lnSpc>
                <a:spcPts val="2938"/>
              </a:lnSpc>
              <a:buFont typeface="Arial"/>
              <a:buChar char="•"/>
            </a:pPr>
            <a:r>
              <a:rPr lang="en-US" b="true" sz="2671">
                <a:solidFill>
                  <a:srgbClr val="403F41"/>
                </a:solidFill>
                <a:latin typeface="Cooper Hewitt Bold"/>
                <a:ea typeface="Cooper Hewitt Bold"/>
                <a:cs typeface="Cooper Hewitt Bold"/>
                <a:sym typeface="Cooper Hewitt Bold"/>
              </a:rPr>
              <a:t>Gender-wise revenue distribution s</a:t>
            </a:r>
            <a:r>
              <a:rPr lang="en-US" b="true" sz="2671" u="none">
                <a:solidFill>
                  <a:srgbClr val="403F41"/>
                </a:solidFill>
                <a:latin typeface="Cooper Hewitt Bold"/>
                <a:ea typeface="Cooper Hewitt Bold"/>
                <a:cs typeface="Cooper Hewitt Bold"/>
                <a:sym typeface="Cooper Hewitt Bold"/>
              </a:rPr>
              <a:t>h</a:t>
            </a:r>
            <a:r>
              <a:rPr lang="en-US" b="true" sz="2671">
                <a:solidFill>
                  <a:srgbClr val="403F41"/>
                </a:solidFill>
                <a:latin typeface="Cooper Hewitt Bold"/>
                <a:ea typeface="Cooper Hewitt Bold"/>
                <a:cs typeface="Cooper Hewitt Bold"/>
                <a:sym typeface="Cooper Hewitt Bold"/>
              </a:rPr>
              <a:t>ows Male customers contri</a:t>
            </a:r>
            <a:r>
              <a:rPr lang="en-US" b="true" sz="2671" u="none">
                <a:solidFill>
                  <a:srgbClr val="403F41"/>
                </a:solidFill>
                <a:latin typeface="Cooper Hewitt Bold"/>
                <a:ea typeface="Cooper Hewitt Bold"/>
                <a:cs typeface="Cooper Hewitt Bold"/>
                <a:sym typeface="Cooper Hewitt Bold"/>
              </a:rPr>
              <a:t>b</a:t>
            </a:r>
            <a:r>
              <a:rPr lang="en-US" b="true" sz="2671">
                <a:solidFill>
                  <a:srgbClr val="403F41"/>
                </a:solidFill>
                <a:latin typeface="Cooper Hewitt Bold"/>
                <a:ea typeface="Cooper Hewitt Bold"/>
                <a:cs typeface="Cooper Hewitt Bold"/>
                <a:sym typeface="Cooper Hewitt Bold"/>
              </a:rPr>
              <a:t>uting ₹30M and Female cust</a:t>
            </a:r>
            <a:r>
              <a:rPr lang="en-US" b="true" sz="2671" u="none">
                <a:solidFill>
                  <a:srgbClr val="403F41"/>
                </a:solidFill>
                <a:latin typeface="Cooper Hewitt Bold"/>
                <a:ea typeface="Cooper Hewitt Bold"/>
                <a:cs typeface="Cooper Hewitt Bold"/>
                <a:sym typeface="Cooper Hewitt Bold"/>
              </a:rPr>
              <a:t>o</a:t>
            </a:r>
            <a:r>
              <a:rPr lang="en-US" b="true" sz="2671">
                <a:solidFill>
                  <a:srgbClr val="403F41"/>
                </a:solidFill>
                <a:latin typeface="Cooper Hewitt Bold"/>
                <a:ea typeface="Cooper Hewitt Bold"/>
                <a:cs typeface="Cooper Hewitt Bold"/>
                <a:sym typeface="Cooper Hewitt Bold"/>
              </a:rPr>
              <a:t>mers ₹25M, indic</a:t>
            </a:r>
            <a:r>
              <a:rPr lang="en-US" b="true" sz="2671" u="none">
                <a:solidFill>
                  <a:srgbClr val="403F41"/>
                </a:solidFill>
                <a:latin typeface="Cooper Hewitt Bold"/>
                <a:ea typeface="Cooper Hewitt Bold"/>
                <a:cs typeface="Cooper Hewitt Bold"/>
                <a:sym typeface="Cooper Hewitt Bold"/>
              </a:rPr>
              <a:t>a</a:t>
            </a:r>
            <a:r>
              <a:rPr lang="en-US" b="true" sz="2671">
                <a:solidFill>
                  <a:srgbClr val="403F41"/>
                </a:solidFill>
                <a:latin typeface="Cooper Hewitt Bold"/>
                <a:ea typeface="Cooper Hewitt Bold"/>
                <a:cs typeface="Cooper Hewitt Bold"/>
                <a:sym typeface="Cooper Hewitt Bold"/>
              </a:rPr>
              <a:t>ting balanced usage.</a:t>
            </a:r>
          </a:p>
          <a:p>
            <a:pPr algn="ctr" marL="576809" indent="-288405" lvl="1">
              <a:lnSpc>
                <a:spcPts val="2938"/>
              </a:lnSpc>
              <a:buFont typeface="Arial"/>
              <a:buChar char="•"/>
            </a:pPr>
            <a:r>
              <a:rPr lang="en-US" b="true" sz="2671">
                <a:solidFill>
                  <a:srgbClr val="403F41"/>
                </a:solidFill>
                <a:latin typeface="Cooper Hewitt Bold"/>
                <a:ea typeface="Cooper Hewitt Bold"/>
                <a:cs typeface="Cooper Hewitt Bold"/>
                <a:sym typeface="Cooper Hewitt Bold"/>
              </a:rPr>
              <a:t>State-level analysis highlights TX, CA, NY, FL, and NJ as top-pe</a:t>
            </a:r>
            <a:r>
              <a:rPr lang="en-US" b="true" sz="2671" u="none">
                <a:solidFill>
                  <a:srgbClr val="403F41"/>
                </a:solidFill>
                <a:latin typeface="Cooper Hewitt Bold"/>
                <a:ea typeface="Cooper Hewitt Bold"/>
                <a:cs typeface="Cooper Hewitt Bold"/>
                <a:sym typeface="Cooper Hewitt Bold"/>
              </a:rPr>
              <a:t>r</a:t>
            </a:r>
            <a:r>
              <a:rPr lang="en-US" b="true" sz="2671">
                <a:solidFill>
                  <a:srgbClr val="403F41"/>
                </a:solidFill>
                <a:latin typeface="Cooper Hewitt Bold"/>
                <a:ea typeface="Cooper Hewitt Bold"/>
                <a:cs typeface="Cooper Hewitt Bold"/>
                <a:sym typeface="Cooper Hewitt Bold"/>
              </a:rPr>
              <a:t>forming regions, with TX contributing ~₹12.9M combine</a:t>
            </a:r>
            <a:r>
              <a:rPr lang="en-US" b="true" sz="2671" u="none">
                <a:solidFill>
                  <a:srgbClr val="403F41"/>
                </a:solidFill>
                <a:latin typeface="Cooper Hewitt Bold"/>
                <a:ea typeface="Cooper Hewitt Bold"/>
                <a:cs typeface="Cooper Hewitt Bold"/>
                <a:sym typeface="Cooper Hewitt Bold"/>
              </a:rPr>
              <a:t>d</a:t>
            </a:r>
            <a:r>
              <a:rPr lang="en-US" b="true" sz="2671">
                <a:solidFill>
                  <a:srgbClr val="403F41"/>
                </a:solidFill>
                <a:latin typeface="Cooper Hewitt Bold"/>
                <a:ea typeface="Cooper Hewitt Bold"/>
                <a:cs typeface="Cooper Hewitt Bold"/>
                <a:sym typeface="Cooper Hewitt Bold"/>
              </a:rPr>
              <a:t> value.</a:t>
            </a:r>
          </a:p>
          <a:p>
            <a:pPr algn="ctr" marL="576809" indent="-288405" lvl="1">
              <a:lnSpc>
                <a:spcPts val="2938"/>
              </a:lnSpc>
              <a:buFont typeface="Arial"/>
              <a:buChar char="•"/>
            </a:pPr>
            <a:r>
              <a:rPr lang="en-US" b="true" sz="2671">
                <a:solidFill>
                  <a:srgbClr val="403F41"/>
                </a:solidFill>
                <a:latin typeface="Cooper Hewitt Bold"/>
                <a:ea typeface="Cooper Hewitt Bold"/>
                <a:cs typeface="Cooper Hewitt Bold"/>
                <a:sym typeface="Cooper Hewitt Bold"/>
              </a:rPr>
              <a:t>Education, job type, age group, a</a:t>
            </a:r>
            <a:r>
              <a:rPr lang="en-US" b="true" sz="2671" u="none">
                <a:solidFill>
                  <a:srgbClr val="403F41"/>
                </a:solidFill>
                <a:latin typeface="Cooper Hewitt Bold"/>
                <a:ea typeface="Cooper Hewitt Bold"/>
                <a:cs typeface="Cooper Hewitt Bold"/>
                <a:sym typeface="Cooper Hewitt Bold"/>
              </a:rPr>
              <a:t>n</a:t>
            </a:r>
            <a:r>
              <a:rPr lang="en-US" b="true" sz="2671">
                <a:solidFill>
                  <a:srgbClr val="403F41"/>
                </a:solidFill>
                <a:latin typeface="Cooper Hewitt Bold"/>
                <a:ea typeface="Cooper Hewitt Bold"/>
                <a:cs typeface="Cooper Hewitt Bold"/>
                <a:sym typeface="Cooper Hewitt Bold"/>
              </a:rPr>
              <a:t>d marital </a:t>
            </a:r>
            <a:r>
              <a:rPr lang="en-US" b="true" sz="2671" u="none">
                <a:solidFill>
                  <a:srgbClr val="403F41"/>
                </a:solidFill>
                <a:latin typeface="Cooper Hewitt Bold"/>
                <a:ea typeface="Cooper Hewitt Bold"/>
                <a:cs typeface="Cooper Hewitt Bold"/>
                <a:sym typeface="Cooper Hewitt Bold"/>
              </a:rPr>
              <a:t>s</a:t>
            </a:r>
            <a:r>
              <a:rPr lang="en-US" b="true" sz="2671">
                <a:solidFill>
                  <a:srgbClr val="403F41"/>
                </a:solidFill>
                <a:latin typeface="Cooper Hewitt Bold"/>
                <a:ea typeface="Cooper Hewitt Bold"/>
                <a:cs typeface="Cooper Hewitt Bold"/>
                <a:sym typeface="Cooper Hewitt Bold"/>
              </a:rPr>
              <a:t>tatus charts reveal that graduates, wh</a:t>
            </a:r>
            <a:r>
              <a:rPr lang="en-US" b="true" sz="2671" u="none">
                <a:solidFill>
                  <a:srgbClr val="403F41"/>
                </a:solidFill>
                <a:latin typeface="Cooper Hewitt Bold"/>
                <a:ea typeface="Cooper Hewitt Bold"/>
                <a:cs typeface="Cooper Hewitt Bold"/>
                <a:sym typeface="Cooper Hewitt Bold"/>
              </a:rPr>
              <a:t>i</a:t>
            </a:r>
            <a:r>
              <a:rPr lang="en-US" b="true" sz="2671">
                <a:solidFill>
                  <a:srgbClr val="403F41"/>
                </a:solidFill>
                <a:latin typeface="Cooper Hewitt Bold"/>
                <a:ea typeface="Cooper Hewitt Bold"/>
                <a:cs typeface="Cooper Hewitt Bold"/>
                <a:sym typeface="Cooper Hewitt Bold"/>
              </a:rPr>
              <a:t>te-collar/business professionals, and mid-a</a:t>
            </a:r>
            <a:r>
              <a:rPr lang="en-US" b="true" sz="2671" u="none">
                <a:solidFill>
                  <a:srgbClr val="403F41"/>
                </a:solidFill>
                <a:latin typeface="Cooper Hewitt Bold"/>
                <a:ea typeface="Cooper Hewitt Bold"/>
                <a:cs typeface="Cooper Hewitt Bold"/>
                <a:sym typeface="Cooper Hewitt Bold"/>
              </a:rPr>
              <a:t>g</a:t>
            </a:r>
            <a:r>
              <a:rPr lang="en-US" b="true" sz="2671">
                <a:solidFill>
                  <a:srgbClr val="403F41"/>
                </a:solidFill>
                <a:latin typeface="Cooper Hewitt Bold"/>
                <a:ea typeface="Cooper Hewitt Bold"/>
                <a:cs typeface="Cooper Hewitt Bold"/>
                <a:sym typeface="Cooper Hewitt Bold"/>
              </a:rPr>
              <a:t>e groups contribute t</a:t>
            </a:r>
            <a:r>
              <a:rPr lang="en-US" b="true" sz="2671" u="none">
                <a:solidFill>
                  <a:srgbClr val="403F41"/>
                </a:solidFill>
                <a:latin typeface="Cooper Hewitt Bold"/>
                <a:ea typeface="Cooper Hewitt Bold"/>
                <a:cs typeface="Cooper Hewitt Bold"/>
                <a:sym typeface="Cooper Hewitt Bold"/>
              </a:rPr>
              <a:t>h</a:t>
            </a:r>
            <a:r>
              <a:rPr lang="en-US" b="true" sz="2671">
                <a:solidFill>
                  <a:srgbClr val="403F41"/>
                </a:solidFill>
                <a:latin typeface="Cooper Hewitt Bold"/>
                <a:ea typeface="Cooper Hewitt Bold"/>
                <a:cs typeface="Cooper Hewitt Bold"/>
                <a:sym typeface="Cooper Hewitt Bold"/>
              </a:rPr>
              <a:t>e highes</a:t>
            </a:r>
            <a:r>
              <a:rPr lang="en-US" b="true" sz="2671" u="none">
                <a:solidFill>
                  <a:srgbClr val="403F41"/>
                </a:solidFill>
                <a:latin typeface="Cooper Hewitt Bold"/>
                <a:ea typeface="Cooper Hewitt Bold"/>
                <a:cs typeface="Cooper Hewitt Bold"/>
                <a:sym typeface="Cooper Hewitt Bold"/>
              </a:rPr>
              <a:t>t</a:t>
            </a:r>
            <a:r>
              <a:rPr lang="en-US" b="true" sz="2671">
                <a:solidFill>
                  <a:srgbClr val="403F41"/>
                </a:solidFill>
                <a:latin typeface="Cooper Hewitt Bold"/>
                <a:ea typeface="Cooper Hewitt Bold"/>
                <a:cs typeface="Cooper Hewitt Bold"/>
                <a:sym typeface="Cooper Hewitt Bold"/>
              </a:rPr>
              <a:t> share of revenue.</a:t>
            </a:r>
          </a:p>
          <a:p>
            <a:pPr algn="ctr">
              <a:lnSpc>
                <a:spcPts val="14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DAG8lX4CVrc</dc:identifier>
  <dcterms:modified xsi:type="dcterms:W3CDTF">2011-08-01T06:04:30Z</dcterms:modified>
  <cp:revision>1</cp:revision>
  <dc:title>Blue Yellow and White Modern Financial Planning Presentation</dc:title>
</cp:coreProperties>
</file>